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quickStyle1.xml" ContentType="application/vnd.openxmlformats-officedocument.drawingml.diagramStyl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colors1.xml" ContentType="application/vnd.openxmlformats-officedocument.drawingml.diagramColors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3.xml" ContentType="application/vnd.openxmlformats-officedocument.drawingml.diagram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9" r:id="rId3"/>
    <p:sldId id="263" r:id="rId4"/>
    <p:sldId id="260" r:id="rId5"/>
    <p:sldId id="654" r:id="rId6"/>
    <p:sldId id="652" r:id="rId7"/>
    <p:sldId id="267" r:id="rId8"/>
    <p:sldId id="257" r:id="rId9"/>
    <p:sldId id="265" r:id="rId10"/>
    <p:sldId id="318" r:id="rId11"/>
    <p:sldId id="266" r:id="rId12"/>
    <p:sldId id="673" r:id="rId13"/>
    <p:sldId id="653" r:id="rId14"/>
    <p:sldId id="656" r:id="rId15"/>
    <p:sldId id="258" r:id="rId16"/>
    <p:sldId id="657" r:id="rId17"/>
    <p:sldId id="268" r:id="rId18"/>
    <p:sldId id="646" r:id="rId19"/>
    <p:sldId id="655" r:id="rId20"/>
    <p:sldId id="658" r:id="rId21"/>
    <p:sldId id="659" r:id="rId22"/>
    <p:sldId id="661" r:id="rId23"/>
    <p:sldId id="662" r:id="rId24"/>
    <p:sldId id="660" r:id="rId25"/>
    <p:sldId id="665" r:id="rId26"/>
    <p:sldId id="663" r:id="rId27"/>
    <p:sldId id="671" r:id="rId28"/>
    <p:sldId id="672" r:id="rId29"/>
    <p:sldId id="664" r:id="rId30"/>
    <p:sldId id="670" r:id="rId31"/>
    <p:sldId id="678" r:id="rId32"/>
    <p:sldId id="674" r:id="rId33"/>
    <p:sldId id="675" r:id="rId34"/>
    <p:sldId id="676" r:id="rId35"/>
    <p:sldId id="1305" r:id="rId36"/>
    <p:sldId id="648" r:id="rId37"/>
    <p:sldId id="649" r:id="rId38"/>
    <p:sldId id="275" r:id="rId39"/>
    <p:sldId id="650" r:id="rId40"/>
    <p:sldId id="651" r:id="rId41"/>
    <p:sldId id="269" r:id="rId42"/>
    <p:sldId id="270" r:id="rId43"/>
    <p:sldId id="669" r:id="rId44"/>
    <p:sldId id="272" r:id="rId45"/>
    <p:sldId id="666" r:id="rId46"/>
    <p:sldId id="264" r:id="rId47"/>
    <p:sldId id="262" r:id="rId48"/>
    <p:sldId id="677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5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2B0E5E-7B18-4340-B8BD-FA2C0EE6DC2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7B976F-7942-4EBE-AC62-CBF5643D2A63}">
      <dgm:prSet phldrT="[Text]" custT="1"/>
      <dgm:spPr/>
      <dgm:t>
        <a:bodyPr/>
        <a:lstStyle/>
        <a:p>
          <a:r>
            <a:rPr lang="en-US" sz="2400" dirty="0"/>
            <a:t>HIGH FERTILITY CYCLE</a:t>
          </a:r>
        </a:p>
      </dgm:t>
    </dgm:pt>
    <dgm:pt modelId="{8833D485-35BB-444C-B2D2-8D7D9F537B51}" type="parTrans" cxnId="{A8977417-B232-4CC5-BE8C-238E0D2EC21D}">
      <dgm:prSet/>
      <dgm:spPr/>
      <dgm:t>
        <a:bodyPr/>
        <a:lstStyle/>
        <a:p>
          <a:endParaRPr lang="en-US"/>
        </a:p>
      </dgm:t>
    </dgm:pt>
    <dgm:pt modelId="{2103D21B-4897-4252-9DEF-E302DE026427}" type="sibTrans" cxnId="{A8977417-B232-4CC5-BE8C-238E0D2EC21D}">
      <dgm:prSet/>
      <dgm:spPr/>
      <dgm:t>
        <a:bodyPr/>
        <a:lstStyle/>
        <a:p>
          <a:endParaRPr lang="en-US"/>
        </a:p>
      </dgm:t>
    </dgm:pt>
    <dgm:pt modelId="{2DDB95D0-BB43-44BD-9F3A-B4CCE4B64064}">
      <dgm:prSet phldrT="[Text]"/>
      <dgm:spPr/>
      <dgm:t>
        <a:bodyPr/>
        <a:lstStyle/>
        <a:p>
          <a:r>
            <a:rPr lang="en-US" dirty="0"/>
            <a:t>Pregnant by 130 DIM</a:t>
          </a:r>
        </a:p>
      </dgm:t>
    </dgm:pt>
    <dgm:pt modelId="{8FB2936B-F952-40F1-B7B2-6BAA130C4724}" type="parTrans" cxnId="{33D07DEB-5E7F-4F55-83E8-625F1A95A8ED}">
      <dgm:prSet/>
      <dgm:spPr/>
      <dgm:t>
        <a:bodyPr/>
        <a:lstStyle/>
        <a:p>
          <a:endParaRPr lang="en-US"/>
        </a:p>
      </dgm:t>
    </dgm:pt>
    <dgm:pt modelId="{7FE47B4F-5A2B-41F1-8DBB-3022D632A32D}" type="sibTrans" cxnId="{33D07DEB-5E7F-4F55-83E8-625F1A95A8ED}">
      <dgm:prSet/>
      <dgm:spPr/>
      <dgm:t>
        <a:bodyPr/>
        <a:lstStyle/>
        <a:p>
          <a:endParaRPr lang="en-US"/>
        </a:p>
      </dgm:t>
    </dgm:pt>
    <dgm:pt modelId="{72044021-A742-445A-80F4-E6CC32E8BDE6}">
      <dgm:prSet phldrT="[Text]"/>
      <dgm:spPr/>
      <dgm:t>
        <a:bodyPr/>
        <a:lstStyle/>
        <a:p>
          <a:r>
            <a:rPr lang="en-US" dirty="0"/>
            <a:t>Less Body Condition Loss</a:t>
          </a:r>
        </a:p>
      </dgm:t>
    </dgm:pt>
    <dgm:pt modelId="{B8730A6A-0B43-4F24-A016-9E0E46E29E8D}" type="parTrans" cxnId="{6203976F-5BBD-4B4C-A9E0-9B974BBDB6B2}">
      <dgm:prSet/>
      <dgm:spPr/>
      <dgm:t>
        <a:bodyPr/>
        <a:lstStyle/>
        <a:p>
          <a:endParaRPr lang="en-US"/>
        </a:p>
      </dgm:t>
    </dgm:pt>
    <dgm:pt modelId="{ECC1D365-B3D0-4E13-A74A-4C57607E1721}" type="sibTrans" cxnId="{6203976F-5BBD-4B4C-A9E0-9B974BBDB6B2}">
      <dgm:prSet/>
      <dgm:spPr/>
      <dgm:t>
        <a:bodyPr/>
        <a:lstStyle/>
        <a:p>
          <a:endParaRPr lang="en-US"/>
        </a:p>
      </dgm:t>
    </dgm:pt>
    <dgm:pt modelId="{FBBCF7C8-C564-4EAA-8DA5-A522233A5473}">
      <dgm:prSet phldrT="[Text]"/>
      <dgm:spPr/>
      <dgm:t>
        <a:bodyPr/>
        <a:lstStyle/>
        <a:p>
          <a:r>
            <a:rPr lang="en-US" dirty="0"/>
            <a:t>Fewer Health Problems</a:t>
          </a:r>
        </a:p>
      </dgm:t>
    </dgm:pt>
    <dgm:pt modelId="{E94AB1AC-DF4B-49C3-BC66-ECF746065A7B}" type="parTrans" cxnId="{E529B2FC-42DC-456A-8406-D5004D17B9A6}">
      <dgm:prSet/>
      <dgm:spPr/>
      <dgm:t>
        <a:bodyPr/>
        <a:lstStyle/>
        <a:p>
          <a:endParaRPr lang="en-US"/>
        </a:p>
      </dgm:t>
    </dgm:pt>
    <dgm:pt modelId="{3F3EFAAE-6374-4844-B5CE-A4C6496537C3}" type="sibTrans" cxnId="{E529B2FC-42DC-456A-8406-D5004D17B9A6}">
      <dgm:prSet/>
      <dgm:spPr/>
      <dgm:t>
        <a:bodyPr/>
        <a:lstStyle/>
        <a:p>
          <a:endParaRPr lang="en-US"/>
        </a:p>
      </dgm:t>
    </dgm:pt>
    <dgm:pt modelId="{166E106C-EA41-48AC-BA64-B52576585E63}">
      <dgm:prSet phldrT="[Text]"/>
      <dgm:spPr/>
      <dgm:t>
        <a:bodyPr/>
        <a:lstStyle/>
        <a:p>
          <a:r>
            <a:rPr lang="en-US" dirty="0"/>
            <a:t>Higher Preg/AI</a:t>
          </a:r>
        </a:p>
      </dgm:t>
    </dgm:pt>
    <dgm:pt modelId="{B73216A1-0ECF-46F1-AC84-1460C1C971B9}" type="parTrans" cxnId="{F3B2AB5F-9F37-4352-B1E5-02FDD02520B9}">
      <dgm:prSet/>
      <dgm:spPr/>
      <dgm:t>
        <a:bodyPr/>
        <a:lstStyle/>
        <a:p>
          <a:endParaRPr lang="en-US"/>
        </a:p>
      </dgm:t>
    </dgm:pt>
    <dgm:pt modelId="{BA2947D5-DD2C-4AE1-861D-39F8436CBA2F}" type="sibTrans" cxnId="{F3B2AB5F-9F37-4352-B1E5-02FDD02520B9}">
      <dgm:prSet/>
      <dgm:spPr/>
      <dgm:t>
        <a:bodyPr/>
        <a:lstStyle/>
        <a:p>
          <a:endParaRPr lang="en-US"/>
        </a:p>
      </dgm:t>
    </dgm:pt>
    <dgm:pt modelId="{E1D8344F-C38E-4F2F-9E0F-05E98C8B51B0}">
      <dgm:prSet phldrT="[Text]"/>
      <dgm:spPr/>
      <dgm:t>
        <a:bodyPr/>
        <a:lstStyle/>
        <a:p>
          <a:r>
            <a:rPr lang="en-US" dirty="0"/>
            <a:t>Reduced Early Pregnancy Loss</a:t>
          </a:r>
        </a:p>
      </dgm:t>
    </dgm:pt>
    <dgm:pt modelId="{EADD185D-FB4C-4DA2-AEDC-B8182EC89438}" type="parTrans" cxnId="{80DFB071-6FF7-4FE2-9C3D-F19FB528E58F}">
      <dgm:prSet/>
      <dgm:spPr/>
      <dgm:t>
        <a:bodyPr/>
        <a:lstStyle/>
        <a:p>
          <a:endParaRPr lang="en-US"/>
        </a:p>
      </dgm:t>
    </dgm:pt>
    <dgm:pt modelId="{C231FAE0-7C30-46CF-814C-8DF62F911067}" type="sibTrans" cxnId="{80DFB071-6FF7-4FE2-9C3D-F19FB528E58F}">
      <dgm:prSet/>
      <dgm:spPr/>
      <dgm:t>
        <a:bodyPr/>
        <a:lstStyle/>
        <a:p>
          <a:endParaRPr lang="en-US"/>
        </a:p>
      </dgm:t>
    </dgm:pt>
    <dgm:pt modelId="{E92DF882-DCA7-4550-872D-E1F571AA433C}" type="pres">
      <dgm:prSet presAssocID="{7C2B0E5E-7B18-4340-B8BD-FA2C0EE6DC2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07DBE35-2E75-4CFA-B160-DF8AD62E9A09}" type="pres">
      <dgm:prSet presAssocID="{357B976F-7942-4EBE-AC62-CBF5643D2A63}" presName="centerShape" presStyleLbl="node0" presStyleIdx="0" presStyleCnt="1" custScaleX="133082" custScaleY="123324" custLinFactNeighborX="726" custLinFactNeighborY="-50"/>
      <dgm:spPr/>
    </dgm:pt>
    <dgm:pt modelId="{39CBE435-EC44-4572-A041-41E66497BD7E}" type="pres">
      <dgm:prSet presAssocID="{2DDB95D0-BB43-44BD-9F3A-B4CCE4B64064}" presName="node" presStyleLbl="node1" presStyleIdx="0" presStyleCnt="5" custScaleX="197455" custScaleY="107258">
        <dgm:presLayoutVars>
          <dgm:bulletEnabled val="1"/>
        </dgm:presLayoutVars>
      </dgm:prSet>
      <dgm:spPr/>
    </dgm:pt>
    <dgm:pt modelId="{43CF9377-2D0C-4A2D-AA4D-2DC65952215E}" type="pres">
      <dgm:prSet presAssocID="{2DDB95D0-BB43-44BD-9F3A-B4CCE4B64064}" presName="dummy" presStyleCnt="0"/>
      <dgm:spPr/>
    </dgm:pt>
    <dgm:pt modelId="{A98C5040-B767-4274-90E2-E19FBD1A791F}" type="pres">
      <dgm:prSet presAssocID="{7FE47B4F-5A2B-41F1-8DBB-3022D632A32D}" presName="sibTrans" presStyleLbl="sibTrans2D1" presStyleIdx="0" presStyleCnt="5" custLinFactNeighborX="4339" custLinFactNeighborY="-3654"/>
      <dgm:spPr/>
    </dgm:pt>
    <dgm:pt modelId="{F0376B6E-85EB-4192-8663-78459027D2BB}" type="pres">
      <dgm:prSet presAssocID="{72044021-A742-445A-80F4-E6CC32E8BDE6}" presName="node" presStyleLbl="node1" presStyleIdx="1" presStyleCnt="5" custScaleX="190616" custScaleY="121543" custRadScaleRad="132507" custRadScaleInc="17105">
        <dgm:presLayoutVars>
          <dgm:bulletEnabled val="1"/>
        </dgm:presLayoutVars>
      </dgm:prSet>
      <dgm:spPr/>
    </dgm:pt>
    <dgm:pt modelId="{AB667B90-8ED4-46A9-B59D-2F19B43791BD}" type="pres">
      <dgm:prSet presAssocID="{72044021-A742-445A-80F4-E6CC32E8BDE6}" presName="dummy" presStyleCnt="0"/>
      <dgm:spPr/>
    </dgm:pt>
    <dgm:pt modelId="{1755A9B6-4B18-4F71-90FE-4CD54A0C9075}" type="pres">
      <dgm:prSet presAssocID="{ECC1D365-B3D0-4E13-A74A-4C57607E1721}" presName="sibTrans" presStyleLbl="sibTrans2D1" presStyleIdx="1" presStyleCnt="5" custLinFactNeighborX="4111" custLinFactNeighborY="457"/>
      <dgm:spPr/>
    </dgm:pt>
    <dgm:pt modelId="{86A5F0D2-9572-4CA3-892A-B924C8F94D55}" type="pres">
      <dgm:prSet presAssocID="{FBBCF7C8-C564-4EAA-8DA5-A522233A5473}" presName="node" presStyleLbl="node1" presStyleIdx="2" presStyleCnt="5" custScaleX="186823" custScaleY="135724" custRadScaleRad="116864" custRadScaleInc="-52651">
        <dgm:presLayoutVars>
          <dgm:bulletEnabled val="1"/>
        </dgm:presLayoutVars>
      </dgm:prSet>
      <dgm:spPr/>
    </dgm:pt>
    <dgm:pt modelId="{CF7A0264-B7D9-4FAD-9E2B-9C2FCFC73853}" type="pres">
      <dgm:prSet presAssocID="{FBBCF7C8-C564-4EAA-8DA5-A522233A5473}" presName="dummy" presStyleCnt="0"/>
      <dgm:spPr/>
    </dgm:pt>
    <dgm:pt modelId="{08FE588B-E915-490A-8B35-7F043C2176EC}" type="pres">
      <dgm:prSet presAssocID="{3F3EFAAE-6374-4844-B5CE-A4C6496537C3}" presName="sibTrans" presStyleLbl="sibTrans2D1" presStyleIdx="2" presStyleCnt="5"/>
      <dgm:spPr/>
    </dgm:pt>
    <dgm:pt modelId="{CBBAC38A-DDC0-444C-85EE-B656199D99BE}" type="pres">
      <dgm:prSet presAssocID="{166E106C-EA41-48AC-BA64-B52576585E63}" presName="node" presStyleLbl="node1" presStyleIdx="3" presStyleCnt="5" custScaleX="190925" custScaleY="111688" custRadScaleRad="115120" custRadScaleInc="48160">
        <dgm:presLayoutVars>
          <dgm:bulletEnabled val="1"/>
        </dgm:presLayoutVars>
      </dgm:prSet>
      <dgm:spPr/>
    </dgm:pt>
    <dgm:pt modelId="{486C1C34-127B-4EED-A507-300A17EA8FFA}" type="pres">
      <dgm:prSet presAssocID="{166E106C-EA41-48AC-BA64-B52576585E63}" presName="dummy" presStyleCnt="0"/>
      <dgm:spPr/>
    </dgm:pt>
    <dgm:pt modelId="{7A3DDE8B-19E5-4A0B-A9D5-E9108B3B2ABD}" type="pres">
      <dgm:prSet presAssocID="{BA2947D5-DD2C-4AE1-861D-39F8436CBA2F}" presName="sibTrans" presStyleLbl="sibTrans2D1" presStyleIdx="3" presStyleCnt="5" custScaleX="125829"/>
      <dgm:spPr/>
    </dgm:pt>
    <dgm:pt modelId="{462A8E4D-385A-49EB-99BA-BBB64B6C0244}" type="pres">
      <dgm:prSet presAssocID="{E1D8344F-C38E-4F2F-9E0F-05E98C8B51B0}" presName="node" presStyleLbl="node1" presStyleIdx="4" presStyleCnt="5" custScaleX="189788" custScaleY="120440" custRadScaleRad="122161" custRadScaleInc="-12826">
        <dgm:presLayoutVars>
          <dgm:bulletEnabled val="1"/>
        </dgm:presLayoutVars>
      </dgm:prSet>
      <dgm:spPr/>
    </dgm:pt>
    <dgm:pt modelId="{2AFFFDCB-37A4-42E4-B9C2-4B83FAAC2730}" type="pres">
      <dgm:prSet presAssocID="{E1D8344F-C38E-4F2F-9E0F-05E98C8B51B0}" presName="dummy" presStyleCnt="0"/>
      <dgm:spPr/>
    </dgm:pt>
    <dgm:pt modelId="{2BF372E9-F8AC-4E91-BDF6-71D7DA179794}" type="pres">
      <dgm:prSet presAssocID="{C231FAE0-7C30-46CF-814C-8DF62F911067}" presName="sibTrans" presStyleLbl="sibTrans2D1" presStyleIdx="4" presStyleCnt="5" custLinFactNeighborX="-10541" custLinFactNeighborY="-4710"/>
      <dgm:spPr/>
    </dgm:pt>
  </dgm:ptLst>
  <dgm:cxnLst>
    <dgm:cxn modelId="{F6868612-F508-4D73-9814-6DF79EBF6EA6}" type="presOf" srcId="{C231FAE0-7C30-46CF-814C-8DF62F911067}" destId="{2BF372E9-F8AC-4E91-BDF6-71D7DA179794}" srcOrd="0" destOrd="0" presId="urn:microsoft.com/office/officeart/2005/8/layout/radial6"/>
    <dgm:cxn modelId="{A8977417-B232-4CC5-BE8C-238E0D2EC21D}" srcId="{7C2B0E5E-7B18-4340-B8BD-FA2C0EE6DC20}" destId="{357B976F-7942-4EBE-AC62-CBF5643D2A63}" srcOrd="0" destOrd="0" parTransId="{8833D485-35BB-444C-B2D2-8D7D9F537B51}" sibTransId="{2103D21B-4897-4252-9DEF-E302DE026427}"/>
    <dgm:cxn modelId="{41EF842B-D7CB-45BA-8504-F8062EB998F9}" type="presOf" srcId="{166E106C-EA41-48AC-BA64-B52576585E63}" destId="{CBBAC38A-DDC0-444C-85EE-B656199D99BE}" srcOrd="0" destOrd="0" presId="urn:microsoft.com/office/officeart/2005/8/layout/radial6"/>
    <dgm:cxn modelId="{CFCB392C-5A0F-4F9D-94A3-15821A1DED85}" type="presOf" srcId="{7FE47B4F-5A2B-41F1-8DBB-3022D632A32D}" destId="{A98C5040-B767-4274-90E2-E19FBD1A791F}" srcOrd="0" destOrd="0" presId="urn:microsoft.com/office/officeart/2005/8/layout/radial6"/>
    <dgm:cxn modelId="{F3B2AB5F-9F37-4352-B1E5-02FDD02520B9}" srcId="{357B976F-7942-4EBE-AC62-CBF5643D2A63}" destId="{166E106C-EA41-48AC-BA64-B52576585E63}" srcOrd="3" destOrd="0" parTransId="{B73216A1-0ECF-46F1-AC84-1460C1C971B9}" sibTransId="{BA2947D5-DD2C-4AE1-861D-39F8436CBA2F}"/>
    <dgm:cxn modelId="{3B7C7341-F771-40B1-AA39-B9DD9F86F7D0}" type="presOf" srcId="{3F3EFAAE-6374-4844-B5CE-A4C6496537C3}" destId="{08FE588B-E915-490A-8B35-7F043C2176EC}" srcOrd="0" destOrd="0" presId="urn:microsoft.com/office/officeart/2005/8/layout/radial6"/>
    <dgm:cxn modelId="{A27FB14C-C70A-470A-9D54-0A4A4A7E0071}" type="presOf" srcId="{ECC1D365-B3D0-4E13-A74A-4C57607E1721}" destId="{1755A9B6-4B18-4F71-90FE-4CD54A0C9075}" srcOrd="0" destOrd="0" presId="urn:microsoft.com/office/officeart/2005/8/layout/radial6"/>
    <dgm:cxn modelId="{6203976F-5BBD-4B4C-A9E0-9B974BBDB6B2}" srcId="{357B976F-7942-4EBE-AC62-CBF5643D2A63}" destId="{72044021-A742-445A-80F4-E6CC32E8BDE6}" srcOrd="1" destOrd="0" parTransId="{B8730A6A-0B43-4F24-A016-9E0E46E29E8D}" sibTransId="{ECC1D365-B3D0-4E13-A74A-4C57607E1721}"/>
    <dgm:cxn modelId="{80DFB071-6FF7-4FE2-9C3D-F19FB528E58F}" srcId="{357B976F-7942-4EBE-AC62-CBF5643D2A63}" destId="{E1D8344F-C38E-4F2F-9E0F-05E98C8B51B0}" srcOrd="4" destOrd="0" parTransId="{EADD185D-FB4C-4DA2-AEDC-B8182EC89438}" sibTransId="{C231FAE0-7C30-46CF-814C-8DF62F911067}"/>
    <dgm:cxn modelId="{1EA58997-4BDA-45CB-AC9E-2791ABCA4D96}" type="presOf" srcId="{BA2947D5-DD2C-4AE1-861D-39F8436CBA2F}" destId="{7A3DDE8B-19E5-4A0B-A9D5-E9108B3B2ABD}" srcOrd="0" destOrd="0" presId="urn:microsoft.com/office/officeart/2005/8/layout/radial6"/>
    <dgm:cxn modelId="{9DBB0AB2-DD02-442A-82AF-DA355B34FD5C}" type="presOf" srcId="{2DDB95D0-BB43-44BD-9F3A-B4CCE4B64064}" destId="{39CBE435-EC44-4572-A041-41E66497BD7E}" srcOrd="0" destOrd="0" presId="urn:microsoft.com/office/officeart/2005/8/layout/radial6"/>
    <dgm:cxn modelId="{540A48B8-522D-45A7-8648-082FF47525E5}" type="presOf" srcId="{7C2B0E5E-7B18-4340-B8BD-FA2C0EE6DC20}" destId="{E92DF882-DCA7-4550-872D-E1F571AA433C}" srcOrd="0" destOrd="0" presId="urn:microsoft.com/office/officeart/2005/8/layout/radial6"/>
    <dgm:cxn modelId="{5FB742C0-14CE-4291-9BF7-FAD6F9853E35}" type="presOf" srcId="{357B976F-7942-4EBE-AC62-CBF5643D2A63}" destId="{307DBE35-2E75-4CFA-B160-DF8AD62E9A09}" srcOrd="0" destOrd="0" presId="urn:microsoft.com/office/officeart/2005/8/layout/radial6"/>
    <dgm:cxn modelId="{60DFC5CB-C81F-4990-A4BB-CE8CEDDF312C}" type="presOf" srcId="{72044021-A742-445A-80F4-E6CC32E8BDE6}" destId="{F0376B6E-85EB-4192-8663-78459027D2BB}" srcOrd="0" destOrd="0" presId="urn:microsoft.com/office/officeart/2005/8/layout/radial6"/>
    <dgm:cxn modelId="{2058B1DC-D050-4728-BCA9-E25001D16782}" type="presOf" srcId="{E1D8344F-C38E-4F2F-9E0F-05E98C8B51B0}" destId="{462A8E4D-385A-49EB-99BA-BBB64B6C0244}" srcOrd="0" destOrd="0" presId="urn:microsoft.com/office/officeart/2005/8/layout/radial6"/>
    <dgm:cxn modelId="{33D07DEB-5E7F-4F55-83E8-625F1A95A8ED}" srcId="{357B976F-7942-4EBE-AC62-CBF5643D2A63}" destId="{2DDB95D0-BB43-44BD-9F3A-B4CCE4B64064}" srcOrd="0" destOrd="0" parTransId="{8FB2936B-F952-40F1-B7B2-6BAA130C4724}" sibTransId="{7FE47B4F-5A2B-41F1-8DBB-3022D632A32D}"/>
    <dgm:cxn modelId="{E529B2FC-42DC-456A-8406-D5004D17B9A6}" srcId="{357B976F-7942-4EBE-AC62-CBF5643D2A63}" destId="{FBBCF7C8-C564-4EAA-8DA5-A522233A5473}" srcOrd="2" destOrd="0" parTransId="{E94AB1AC-DF4B-49C3-BC66-ECF746065A7B}" sibTransId="{3F3EFAAE-6374-4844-B5CE-A4C6496537C3}"/>
    <dgm:cxn modelId="{76A7EDFF-75E3-44A0-B7C8-2930431BDCFE}" type="presOf" srcId="{FBBCF7C8-C564-4EAA-8DA5-A522233A5473}" destId="{86A5F0D2-9572-4CA3-892A-B924C8F94D55}" srcOrd="0" destOrd="0" presId="urn:microsoft.com/office/officeart/2005/8/layout/radial6"/>
    <dgm:cxn modelId="{174DC48B-D500-4034-8F14-71518A1467FF}" type="presParOf" srcId="{E92DF882-DCA7-4550-872D-E1F571AA433C}" destId="{307DBE35-2E75-4CFA-B160-DF8AD62E9A09}" srcOrd="0" destOrd="0" presId="urn:microsoft.com/office/officeart/2005/8/layout/radial6"/>
    <dgm:cxn modelId="{9CCD901D-5AD4-441F-A946-EE31360A7560}" type="presParOf" srcId="{E92DF882-DCA7-4550-872D-E1F571AA433C}" destId="{39CBE435-EC44-4572-A041-41E66497BD7E}" srcOrd="1" destOrd="0" presId="urn:microsoft.com/office/officeart/2005/8/layout/radial6"/>
    <dgm:cxn modelId="{E165AC1E-FC61-4E52-8A39-D82542CDFED0}" type="presParOf" srcId="{E92DF882-DCA7-4550-872D-E1F571AA433C}" destId="{43CF9377-2D0C-4A2D-AA4D-2DC65952215E}" srcOrd="2" destOrd="0" presId="urn:microsoft.com/office/officeart/2005/8/layout/radial6"/>
    <dgm:cxn modelId="{AC089209-316B-4386-B9AD-C0AD757CFF7F}" type="presParOf" srcId="{E92DF882-DCA7-4550-872D-E1F571AA433C}" destId="{A98C5040-B767-4274-90E2-E19FBD1A791F}" srcOrd="3" destOrd="0" presId="urn:microsoft.com/office/officeart/2005/8/layout/radial6"/>
    <dgm:cxn modelId="{694C66D6-F2EF-417E-8EC3-430A4D78C251}" type="presParOf" srcId="{E92DF882-DCA7-4550-872D-E1F571AA433C}" destId="{F0376B6E-85EB-4192-8663-78459027D2BB}" srcOrd="4" destOrd="0" presId="urn:microsoft.com/office/officeart/2005/8/layout/radial6"/>
    <dgm:cxn modelId="{8D272D2F-1B7A-467C-89D9-03D13EAAF46E}" type="presParOf" srcId="{E92DF882-DCA7-4550-872D-E1F571AA433C}" destId="{AB667B90-8ED4-46A9-B59D-2F19B43791BD}" srcOrd="5" destOrd="0" presId="urn:microsoft.com/office/officeart/2005/8/layout/radial6"/>
    <dgm:cxn modelId="{790946A4-CD59-461D-9BE6-0C51F705ADC6}" type="presParOf" srcId="{E92DF882-DCA7-4550-872D-E1F571AA433C}" destId="{1755A9B6-4B18-4F71-90FE-4CD54A0C9075}" srcOrd="6" destOrd="0" presId="urn:microsoft.com/office/officeart/2005/8/layout/radial6"/>
    <dgm:cxn modelId="{8BC50AD3-0E18-49CB-9931-E66808438277}" type="presParOf" srcId="{E92DF882-DCA7-4550-872D-E1F571AA433C}" destId="{86A5F0D2-9572-4CA3-892A-B924C8F94D55}" srcOrd="7" destOrd="0" presId="urn:microsoft.com/office/officeart/2005/8/layout/radial6"/>
    <dgm:cxn modelId="{6B891002-E4BC-4856-90F8-45E18BE15A34}" type="presParOf" srcId="{E92DF882-DCA7-4550-872D-E1F571AA433C}" destId="{CF7A0264-B7D9-4FAD-9E2B-9C2FCFC73853}" srcOrd="8" destOrd="0" presId="urn:microsoft.com/office/officeart/2005/8/layout/radial6"/>
    <dgm:cxn modelId="{D2E28774-A4BC-4E34-B3C3-3BDD252F27CA}" type="presParOf" srcId="{E92DF882-DCA7-4550-872D-E1F571AA433C}" destId="{08FE588B-E915-490A-8B35-7F043C2176EC}" srcOrd="9" destOrd="0" presId="urn:microsoft.com/office/officeart/2005/8/layout/radial6"/>
    <dgm:cxn modelId="{7A4FAA64-85E1-4E72-9856-13647B32F0F2}" type="presParOf" srcId="{E92DF882-DCA7-4550-872D-E1F571AA433C}" destId="{CBBAC38A-DDC0-444C-85EE-B656199D99BE}" srcOrd="10" destOrd="0" presId="urn:microsoft.com/office/officeart/2005/8/layout/radial6"/>
    <dgm:cxn modelId="{16C84008-0C72-4A66-BE8A-915542387152}" type="presParOf" srcId="{E92DF882-DCA7-4550-872D-E1F571AA433C}" destId="{486C1C34-127B-4EED-A507-300A17EA8FFA}" srcOrd="11" destOrd="0" presId="urn:microsoft.com/office/officeart/2005/8/layout/radial6"/>
    <dgm:cxn modelId="{A8262821-EC6C-4BEB-8377-54B817FBA459}" type="presParOf" srcId="{E92DF882-DCA7-4550-872D-E1F571AA433C}" destId="{7A3DDE8B-19E5-4A0B-A9D5-E9108B3B2ABD}" srcOrd="12" destOrd="0" presId="urn:microsoft.com/office/officeart/2005/8/layout/radial6"/>
    <dgm:cxn modelId="{E0FE1DAA-7182-407F-BFAF-0C94A295D654}" type="presParOf" srcId="{E92DF882-DCA7-4550-872D-E1F571AA433C}" destId="{462A8E4D-385A-49EB-99BA-BBB64B6C0244}" srcOrd="13" destOrd="0" presId="urn:microsoft.com/office/officeart/2005/8/layout/radial6"/>
    <dgm:cxn modelId="{6BF4EA66-07D1-433F-8021-C564D6E7B7EE}" type="presParOf" srcId="{E92DF882-DCA7-4550-872D-E1F571AA433C}" destId="{2AFFFDCB-37A4-42E4-B9C2-4B83FAAC2730}" srcOrd="14" destOrd="0" presId="urn:microsoft.com/office/officeart/2005/8/layout/radial6"/>
    <dgm:cxn modelId="{251F626A-46EA-4E51-8255-FDED7C840436}" type="presParOf" srcId="{E92DF882-DCA7-4550-872D-E1F571AA433C}" destId="{2BF372E9-F8AC-4E91-BDF6-71D7DA179794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2B0E5E-7B18-4340-B8BD-FA2C0EE6DC2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7B976F-7942-4EBE-AC62-CBF5643D2A63}">
      <dgm:prSet phldrT="[Text]" custT="1"/>
      <dgm:spPr/>
      <dgm:t>
        <a:bodyPr/>
        <a:lstStyle/>
        <a:p>
          <a:r>
            <a:rPr lang="en-US" sz="2400" dirty="0"/>
            <a:t>HIGH FERTILITY CYCLE</a:t>
          </a:r>
        </a:p>
      </dgm:t>
    </dgm:pt>
    <dgm:pt modelId="{8833D485-35BB-444C-B2D2-8D7D9F537B51}" type="parTrans" cxnId="{A8977417-B232-4CC5-BE8C-238E0D2EC21D}">
      <dgm:prSet/>
      <dgm:spPr/>
      <dgm:t>
        <a:bodyPr/>
        <a:lstStyle/>
        <a:p>
          <a:endParaRPr lang="en-US"/>
        </a:p>
      </dgm:t>
    </dgm:pt>
    <dgm:pt modelId="{2103D21B-4897-4252-9DEF-E302DE026427}" type="sibTrans" cxnId="{A8977417-B232-4CC5-BE8C-238E0D2EC21D}">
      <dgm:prSet/>
      <dgm:spPr/>
      <dgm:t>
        <a:bodyPr/>
        <a:lstStyle/>
        <a:p>
          <a:endParaRPr lang="en-US"/>
        </a:p>
      </dgm:t>
    </dgm:pt>
    <dgm:pt modelId="{2DDB95D0-BB43-44BD-9F3A-B4CCE4B64064}">
      <dgm:prSet phldrT="[Text]"/>
      <dgm:spPr/>
      <dgm:t>
        <a:bodyPr/>
        <a:lstStyle/>
        <a:p>
          <a:r>
            <a:rPr lang="en-US" dirty="0"/>
            <a:t>Pregnant by 130 DIM</a:t>
          </a:r>
        </a:p>
      </dgm:t>
    </dgm:pt>
    <dgm:pt modelId="{8FB2936B-F952-40F1-B7B2-6BAA130C4724}" type="parTrans" cxnId="{33D07DEB-5E7F-4F55-83E8-625F1A95A8ED}">
      <dgm:prSet/>
      <dgm:spPr/>
      <dgm:t>
        <a:bodyPr/>
        <a:lstStyle/>
        <a:p>
          <a:endParaRPr lang="en-US"/>
        </a:p>
      </dgm:t>
    </dgm:pt>
    <dgm:pt modelId="{7FE47B4F-5A2B-41F1-8DBB-3022D632A32D}" type="sibTrans" cxnId="{33D07DEB-5E7F-4F55-83E8-625F1A95A8ED}">
      <dgm:prSet/>
      <dgm:spPr/>
      <dgm:t>
        <a:bodyPr/>
        <a:lstStyle/>
        <a:p>
          <a:endParaRPr lang="en-US"/>
        </a:p>
      </dgm:t>
    </dgm:pt>
    <dgm:pt modelId="{72044021-A742-445A-80F4-E6CC32E8BDE6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Less Body Condition Loss</a:t>
          </a:r>
        </a:p>
      </dgm:t>
    </dgm:pt>
    <dgm:pt modelId="{B8730A6A-0B43-4F24-A016-9E0E46E29E8D}" type="parTrans" cxnId="{6203976F-5BBD-4B4C-A9E0-9B974BBDB6B2}">
      <dgm:prSet/>
      <dgm:spPr/>
      <dgm:t>
        <a:bodyPr/>
        <a:lstStyle/>
        <a:p>
          <a:endParaRPr lang="en-US"/>
        </a:p>
      </dgm:t>
    </dgm:pt>
    <dgm:pt modelId="{ECC1D365-B3D0-4E13-A74A-4C57607E1721}" type="sibTrans" cxnId="{6203976F-5BBD-4B4C-A9E0-9B974BBDB6B2}">
      <dgm:prSet/>
      <dgm:spPr/>
      <dgm:t>
        <a:bodyPr/>
        <a:lstStyle/>
        <a:p>
          <a:endParaRPr lang="en-US"/>
        </a:p>
      </dgm:t>
    </dgm:pt>
    <dgm:pt modelId="{FBBCF7C8-C564-4EAA-8DA5-A522233A5473}">
      <dgm:prSet phldrT="[Text]"/>
      <dgm:spPr/>
      <dgm:t>
        <a:bodyPr/>
        <a:lstStyle/>
        <a:p>
          <a:r>
            <a:rPr lang="en-US" dirty="0"/>
            <a:t>Fewer Health Problems</a:t>
          </a:r>
        </a:p>
      </dgm:t>
    </dgm:pt>
    <dgm:pt modelId="{E94AB1AC-DF4B-49C3-BC66-ECF746065A7B}" type="parTrans" cxnId="{E529B2FC-42DC-456A-8406-D5004D17B9A6}">
      <dgm:prSet/>
      <dgm:spPr/>
      <dgm:t>
        <a:bodyPr/>
        <a:lstStyle/>
        <a:p>
          <a:endParaRPr lang="en-US"/>
        </a:p>
      </dgm:t>
    </dgm:pt>
    <dgm:pt modelId="{3F3EFAAE-6374-4844-B5CE-A4C6496537C3}" type="sibTrans" cxnId="{E529B2FC-42DC-456A-8406-D5004D17B9A6}">
      <dgm:prSet/>
      <dgm:spPr/>
      <dgm:t>
        <a:bodyPr/>
        <a:lstStyle/>
        <a:p>
          <a:endParaRPr lang="en-US"/>
        </a:p>
      </dgm:t>
    </dgm:pt>
    <dgm:pt modelId="{166E106C-EA41-48AC-BA64-B52576585E63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Higher Preg/AI</a:t>
          </a:r>
        </a:p>
      </dgm:t>
    </dgm:pt>
    <dgm:pt modelId="{B73216A1-0ECF-46F1-AC84-1460C1C971B9}" type="parTrans" cxnId="{F3B2AB5F-9F37-4352-B1E5-02FDD02520B9}">
      <dgm:prSet/>
      <dgm:spPr/>
      <dgm:t>
        <a:bodyPr/>
        <a:lstStyle/>
        <a:p>
          <a:endParaRPr lang="en-US"/>
        </a:p>
      </dgm:t>
    </dgm:pt>
    <dgm:pt modelId="{BA2947D5-DD2C-4AE1-861D-39F8436CBA2F}" type="sibTrans" cxnId="{F3B2AB5F-9F37-4352-B1E5-02FDD02520B9}">
      <dgm:prSet/>
      <dgm:spPr/>
      <dgm:t>
        <a:bodyPr/>
        <a:lstStyle/>
        <a:p>
          <a:endParaRPr lang="en-US"/>
        </a:p>
      </dgm:t>
    </dgm:pt>
    <dgm:pt modelId="{E1D8344F-C38E-4F2F-9E0F-05E98C8B51B0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Reduced Early Pregnancy Loss</a:t>
          </a:r>
        </a:p>
      </dgm:t>
    </dgm:pt>
    <dgm:pt modelId="{EADD185D-FB4C-4DA2-AEDC-B8182EC89438}" type="parTrans" cxnId="{80DFB071-6FF7-4FE2-9C3D-F19FB528E58F}">
      <dgm:prSet/>
      <dgm:spPr/>
      <dgm:t>
        <a:bodyPr/>
        <a:lstStyle/>
        <a:p>
          <a:endParaRPr lang="en-US"/>
        </a:p>
      </dgm:t>
    </dgm:pt>
    <dgm:pt modelId="{C231FAE0-7C30-46CF-814C-8DF62F911067}" type="sibTrans" cxnId="{80DFB071-6FF7-4FE2-9C3D-F19FB528E58F}">
      <dgm:prSet/>
      <dgm:spPr/>
      <dgm:t>
        <a:bodyPr/>
        <a:lstStyle/>
        <a:p>
          <a:endParaRPr lang="en-US"/>
        </a:p>
      </dgm:t>
    </dgm:pt>
    <dgm:pt modelId="{E92DF882-DCA7-4550-872D-E1F571AA433C}" type="pres">
      <dgm:prSet presAssocID="{7C2B0E5E-7B18-4340-B8BD-FA2C0EE6DC2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07DBE35-2E75-4CFA-B160-DF8AD62E9A09}" type="pres">
      <dgm:prSet presAssocID="{357B976F-7942-4EBE-AC62-CBF5643D2A63}" presName="centerShape" presStyleLbl="node0" presStyleIdx="0" presStyleCnt="1" custScaleX="133082" custScaleY="123324" custLinFactNeighborX="2467" custLinFactNeighborY="3142"/>
      <dgm:spPr/>
    </dgm:pt>
    <dgm:pt modelId="{39CBE435-EC44-4572-A041-41E66497BD7E}" type="pres">
      <dgm:prSet presAssocID="{2DDB95D0-BB43-44BD-9F3A-B4CCE4B64064}" presName="node" presStyleLbl="node1" presStyleIdx="0" presStyleCnt="5" custScaleX="197455" custScaleY="107258">
        <dgm:presLayoutVars>
          <dgm:bulletEnabled val="1"/>
        </dgm:presLayoutVars>
      </dgm:prSet>
      <dgm:spPr/>
    </dgm:pt>
    <dgm:pt modelId="{43CF9377-2D0C-4A2D-AA4D-2DC65952215E}" type="pres">
      <dgm:prSet presAssocID="{2DDB95D0-BB43-44BD-9F3A-B4CCE4B64064}" presName="dummy" presStyleCnt="0"/>
      <dgm:spPr/>
    </dgm:pt>
    <dgm:pt modelId="{A98C5040-B767-4274-90E2-E19FBD1A791F}" type="pres">
      <dgm:prSet presAssocID="{7FE47B4F-5A2B-41F1-8DBB-3022D632A32D}" presName="sibTrans" presStyleLbl="sibTrans2D1" presStyleIdx="0" presStyleCnt="5" custLinFactNeighborX="4339" custLinFactNeighborY="-3654"/>
      <dgm:spPr/>
    </dgm:pt>
    <dgm:pt modelId="{F0376B6E-85EB-4192-8663-78459027D2BB}" type="pres">
      <dgm:prSet presAssocID="{72044021-A742-445A-80F4-E6CC32E8BDE6}" presName="node" presStyleLbl="node1" presStyleIdx="1" presStyleCnt="5" custScaleX="190616" custScaleY="121543" custRadScaleRad="132507" custRadScaleInc="17105">
        <dgm:presLayoutVars>
          <dgm:bulletEnabled val="1"/>
        </dgm:presLayoutVars>
      </dgm:prSet>
      <dgm:spPr/>
    </dgm:pt>
    <dgm:pt modelId="{AB667B90-8ED4-46A9-B59D-2F19B43791BD}" type="pres">
      <dgm:prSet presAssocID="{72044021-A742-445A-80F4-E6CC32E8BDE6}" presName="dummy" presStyleCnt="0"/>
      <dgm:spPr/>
    </dgm:pt>
    <dgm:pt modelId="{1755A9B6-4B18-4F71-90FE-4CD54A0C9075}" type="pres">
      <dgm:prSet presAssocID="{ECC1D365-B3D0-4E13-A74A-4C57607E1721}" presName="sibTrans" presStyleLbl="sibTrans2D1" presStyleIdx="1" presStyleCnt="5" custLinFactNeighborX="4111" custLinFactNeighborY="457"/>
      <dgm:spPr/>
    </dgm:pt>
    <dgm:pt modelId="{86A5F0D2-9572-4CA3-892A-B924C8F94D55}" type="pres">
      <dgm:prSet presAssocID="{FBBCF7C8-C564-4EAA-8DA5-A522233A5473}" presName="node" presStyleLbl="node1" presStyleIdx="2" presStyleCnt="5" custScaleX="186823" custScaleY="135724" custRadScaleRad="116864" custRadScaleInc="-52651">
        <dgm:presLayoutVars>
          <dgm:bulletEnabled val="1"/>
        </dgm:presLayoutVars>
      </dgm:prSet>
      <dgm:spPr/>
    </dgm:pt>
    <dgm:pt modelId="{CF7A0264-B7D9-4FAD-9E2B-9C2FCFC73853}" type="pres">
      <dgm:prSet presAssocID="{FBBCF7C8-C564-4EAA-8DA5-A522233A5473}" presName="dummy" presStyleCnt="0"/>
      <dgm:spPr/>
    </dgm:pt>
    <dgm:pt modelId="{08FE588B-E915-490A-8B35-7F043C2176EC}" type="pres">
      <dgm:prSet presAssocID="{3F3EFAAE-6374-4844-B5CE-A4C6496537C3}" presName="sibTrans" presStyleLbl="sibTrans2D1" presStyleIdx="2" presStyleCnt="5"/>
      <dgm:spPr/>
    </dgm:pt>
    <dgm:pt modelId="{CBBAC38A-DDC0-444C-85EE-B656199D99BE}" type="pres">
      <dgm:prSet presAssocID="{166E106C-EA41-48AC-BA64-B52576585E63}" presName="node" presStyleLbl="node1" presStyleIdx="3" presStyleCnt="5" custScaleX="190925" custScaleY="111688" custRadScaleRad="115120" custRadScaleInc="48160">
        <dgm:presLayoutVars>
          <dgm:bulletEnabled val="1"/>
        </dgm:presLayoutVars>
      </dgm:prSet>
      <dgm:spPr/>
    </dgm:pt>
    <dgm:pt modelId="{486C1C34-127B-4EED-A507-300A17EA8FFA}" type="pres">
      <dgm:prSet presAssocID="{166E106C-EA41-48AC-BA64-B52576585E63}" presName="dummy" presStyleCnt="0"/>
      <dgm:spPr/>
    </dgm:pt>
    <dgm:pt modelId="{7A3DDE8B-19E5-4A0B-A9D5-E9108B3B2ABD}" type="pres">
      <dgm:prSet presAssocID="{BA2947D5-DD2C-4AE1-861D-39F8436CBA2F}" presName="sibTrans" presStyleLbl="sibTrans2D1" presStyleIdx="3" presStyleCnt="5" custScaleX="125829"/>
      <dgm:spPr/>
    </dgm:pt>
    <dgm:pt modelId="{462A8E4D-385A-49EB-99BA-BBB64B6C0244}" type="pres">
      <dgm:prSet presAssocID="{E1D8344F-C38E-4F2F-9E0F-05E98C8B51B0}" presName="node" presStyleLbl="node1" presStyleIdx="4" presStyleCnt="5" custScaleX="189788" custScaleY="120440" custRadScaleRad="122161" custRadScaleInc="-12826">
        <dgm:presLayoutVars>
          <dgm:bulletEnabled val="1"/>
        </dgm:presLayoutVars>
      </dgm:prSet>
      <dgm:spPr/>
    </dgm:pt>
    <dgm:pt modelId="{2AFFFDCB-37A4-42E4-B9C2-4B83FAAC2730}" type="pres">
      <dgm:prSet presAssocID="{E1D8344F-C38E-4F2F-9E0F-05E98C8B51B0}" presName="dummy" presStyleCnt="0"/>
      <dgm:spPr/>
    </dgm:pt>
    <dgm:pt modelId="{2BF372E9-F8AC-4E91-BDF6-71D7DA179794}" type="pres">
      <dgm:prSet presAssocID="{C231FAE0-7C30-46CF-814C-8DF62F911067}" presName="sibTrans" presStyleLbl="sibTrans2D1" presStyleIdx="4" presStyleCnt="5" custLinFactNeighborX="-10541" custLinFactNeighborY="-4710"/>
      <dgm:spPr/>
    </dgm:pt>
  </dgm:ptLst>
  <dgm:cxnLst>
    <dgm:cxn modelId="{F6868612-F508-4D73-9814-6DF79EBF6EA6}" type="presOf" srcId="{C231FAE0-7C30-46CF-814C-8DF62F911067}" destId="{2BF372E9-F8AC-4E91-BDF6-71D7DA179794}" srcOrd="0" destOrd="0" presId="urn:microsoft.com/office/officeart/2005/8/layout/radial6"/>
    <dgm:cxn modelId="{A8977417-B232-4CC5-BE8C-238E0D2EC21D}" srcId="{7C2B0E5E-7B18-4340-B8BD-FA2C0EE6DC20}" destId="{357B976F-7942-4EBE-AC62-CBF5643D2A63}" srcOrd="0" destOrd="0" parTransId="{8833D485-35BB-444C-B2D2-8D7D9F537B51}" sibTransId="{2103D21B-4897-4252-9DEF-E302DE026427}"/>
    <dgm:cxn modelId="{41EF842B-D7CB-45BA-8504-F8062EB998F9}" type="presOf" srcId="{166E106C-EA41-48AC-BA64-B52576585E63}" destId="{CBBAC38A-DDC0-444C-85EE-B656199D99BE}" srcOrd="0" destOrd="0" presId="urn:microsoft.com/office/officeart/2005/8/layout/radial6"/>
    <dgm:cxn modelId="{CFCB392C-5A0F-4F9D-94A3-15821A1DED85}" type="presOf" srcId="{7FE47B4F-5A2B-41F1-8DBB-3022D632A32D}" destId="{A98C5040-B767-4274-90E2-E19FBD1A791F}" srcOrd="0" destOrd="0" presId="urn:microsoft.com/office/officeart/2005/8/layout/radial6"/>
    <dgm:cxn modelId="{F3B2AB5F-9F37-4352-B1E5-02FDD02520B9}" srcId="{357B976F-7942-4EBE-AC62-CBF5643D2A63}" destId="{166E106C-EA41-48AC-BA64-B52576585E63}" srcOrd="3" destOrd="0" parTransId="{B73216A1-0ECF-46F1-AC84-1460C1C971B9}" sibTransId="{BA2947D5-DD2C-4AE1-861D-39F8436CBA2F}"/>
    <dgm:cxn modelId="{3B7C7341-F771-40B1-AA39-B9DD9F86F7D0}" type="presOf" srcId="{3F3EFAAE-6374-4844-B5CE-A4C6496537C3}" destId="{08FE588B-E915-490A-8B35-7F043C2176EC}" srcOrd="0" destOrd="0" presId="urn:microsoft.com/office/officeart/2005/8/layout/radial6"/>
    <dgm:cxn modelId="{A27FB14C-C70A-470A-9D54-0A4A4A7E0071}" type="presOf" srcId="{ECC1D365-B3D0-4E13-A74A-4C57607E1721}" destId="{1755A9B6-4B18-4F71-90FE-4CD54A0C9075}" srcOrd="0" destOrd="0" presId="urn:microsoft.com/office/officeart/2005/8/layout/radial6"/>
    <dgm:cxn modelId="{6203976F-5BBD-4B4C-A9E0-9B974BBDB6B2}" srcId="{357B976F-7942-4EBE-AC62-CBF5643D2A63}" destId="{72044021-A742-445A-80F4-E6CC32E8BDE6}" srcOrd="1" destOrd="0" parTransId="{B8730A6A-0B43-4F24-A016-9E0E46E29E8D}" sibTransId="{ECC1D365-B3D0-4E13-A74A-4C57607E1721}"/>
    <dgm:cxn modelId="{80DFB071-6FF7-4FE2-9C3D-F19FB528E58F}" srcId="{357B976F-7942-4EBE-AC62-CBF5643D2A63}" destId="{E1D8344F-C38E-4F2F-9E0F-05E98C8B51B0}" srcOrd="4" destOrd="0" parTransId="{EADD185D-FB4C-4DA2-AEDC-B8182EC89438}" sibTransId="{C231FAE0-7C30-46CF-814C-8DF62F911067}"/>
    <dgm:cxn modelId="{1EA58997-4BDA-45CB-AC9E-2791ABCA4D96}" type="presOf" srcId="{BA2947D5-DD2C-4AE1-861D-39F8436CBA2F}" destId="{7A3DDE8B-19E5-4A0B-A9D5-E9108B3B2ABD}" srcOrd="0" destOrd="0" presId="urn:microsoft.com/office/officeart/2005/8/layout/radial6"/>
    <dgm:cxn modelId="{9DBB0AB2-DD02-442A-82AF-DA355B34FD5C}" type="presOf" srcId="{2DDB95D0-BB43-44BD-9F3A-B4CCE4B64064}" destId="{39CBE435-EC44-4572-A041-41E66497BD7E}" srcOrd="0" destOrd="0" presId="urn:microsoft.com/office/officeart/2005/8/layout/radial6"/>
    <dgm:cxn modelId="{540A48B8-522D-45A7-8648-082FF47525E5}" type="presOf" srcId="{7C2B0E5E-7B18-4340-B8BD-FA2C0EE6DC20}" destId="{E92DF882-DCA7-4550-872D-E1F571AA433C}" srcOrd="0" destOrd="0" presId="urn:microsoft.com/office/officeart/2005/8/layout/radial6"/>
    <dgm:cxn modelId="{5FB742C0-14CE-4291-9BF7-FAD6F9853E35}" type="presOf" srcId="{357B976F-7942-4EBE-AC62-CBF5643D2A63}" destId="{307DBE35-2E75-4CFA-B160-DF8AD62E9A09}" srcOrd="0" destOrd="0" presId="urn:microsoft.com/office/officeart/2005/8/layout/radial6"/>
    <dgm:cxn modelId="{60DFC5CB-C81F-4990-A4BB-CE8CEDDF312C}" type="presOf" srcId="{72044021-A742-445A-80F4-E6CC32E8BDE6}" destId="{F0376B6E-85EB-4192-8663-78459027D2BB}" srcOrd="0" destOrd="0" presId="urn:microsoft.com/office/officeart/2005/8/layout/radial6"/>
    <dgm:cxn modelId="{2058B1DC-D050-4728-BCA9-E25001D16782}" type="presOf" srcId="{E1D8344F-C38E-4F2F-9E0F-05E98C8B51B0}" destId="{462A8E4D-385A-49EB-99BA-BBB64B6C0244}" srcOrd="0" destOrd="0" presId="urn:microsoft.com/office/officeart/2005/8/layout/radial6"/>
    <dgm:cxn modelId="{33D07DEB-5E7F-4F55-83E8-625F1A95A8ED}" srcId="{357B976F-7942-4EBE-AC62-CBF5643D2A63}" destId="{2DDB95D0-BB43-44BD-9F3A-B4CCE4B64064}" srcOrd="0" destOrd="0" parTransId="{8FB2936B-F952-40F1-B7B2-6BAA130C4724}" sibTransId="{7FE47B4F-5A2B-41F1-8DBB-3022D632A32D}"/>
    <dgm:cxn modelId="{E529B2FC-42DC-456A-8406-D5004D17B9A6}" srcId="{357B976F-7942-4EBE-AC62-CBF5643D2A63}" destId="{FBBCF7C8-C564-4EAA-8DA5-A522233A5473}" srcOrd="2" destOrd="0" parTransId="{E94AB1AC-DF4B-49C3-BC66-ECF746065A7B}" sibTransId="{3F3EFAAE-6374-4844-B5CE-A4C6496537C3}"/>
    <dgm:cxn modelId="{76A7EDFF-75E3-44A0-B7C8-2930431BDCFE}" type="presOf" srcId="{FBBCF7C8-C564-4EAA-8DA5-A522233A5473}" destId="{86A5F0D2-9572-4CA3-892A-B924C8F94D55}" srcOrd="0" destOrd="0" presId="urn:microsoft.com/office/officeart/2005/8/layout/radial6"/>
    <dgm:cxn modelId="{174DC48B-D500-4034-8F14-71518A1467FF}" type="presParOf" srcId="{E92DF882-DCA7-4550-872D-E1F571AA433C}" destId="{307DBE35-2E75-4CFA-B160-DF8AD62E9A09}" srcOrd="0" destOrd="0" presId="urn:microsoft.com/office/officeart/2005/8/layout/radial6"/>
    <dgm:cxn modelId="{9CCD901D-5AD4-441F-A946-EE31360A7560}" type="presParOf" srcId="{E92DF882-DCA7-4550-872D-E1F571AA433C}" destId="{39CBE435-EC44-4572-A041-41E66497BD7E}" srcOrd="1" destOrd="0" presId="urn:microsoft.com/office/officeart/2005/8/layout/radial6"/>
    <dgm:cxn modelId="{E165AC1E-FC61-4E52-8A39-D82542CDFED0}" type="presParOf" srcId="{E92DF882-DCA7-4550-872D-E1F571AA433C}" destId="{43CF9377-2D0C-4A2D-AA4D-2DC65952215E}" srcOrd="2" destOrd="0" presId="urn:microsoft.com/office/officeart/2005/8/layout/radial6"/>
    <dgm:cxn modelId="{AC089209-316B-4386-B9AD-C0AD757CFF7F}" type="presParOf" srcId="{E92DF882-DCA7-4550-872D-E1F571AA433C}" destId="{A98C5040-B767-4274-90E2-E19FBD1A791F}" srcOrd="3" destOrd="0" presId="urn:microsoft.com/office/officeart/2005/8/layout/radial6"/>
    <dgm:cxn modelId="{694C66D6-F2EF-417E-8EC3-430A4D78C251}" type="presParOf" srcId="{E92DF882-DCA7-4550-872D-E1F571AA433C}" destId="{F0376B6E-85EB-4192-8663-78459027D2BB}" srcOrd="4" destOrd="0" presId="urn:microsoft.com/office/officeart/2005/8/layout/radial6"/>
    <dgm:cxn modelId="{8D272D2F-1B7A-467C-89D9-03D13EAAF46E}" type="presParOf" srcId="{E92DF882-DCA7-4550-872D-E1F571AA433C}" destId="{AB667B90-8ED4-46A9-B59D-2F19B43791BD}" srcOrd="5" destOrd="0" presId="urn:microsoft.com/office/officeart/2005/8/layout/radial6"/>
    <dgm:cxn modelId="{790946A4-CD59-461D-9BE6-0C51F705ADC6}" type="presParOf" srcId="{E92DF882-DCA7-4550-872D-E1F571AA433C}" destId="{1755A9B6-4B18-4F71-90FE-4CD54A0C9075}" srcOrd="6" destOrd="0" presId="urn:microsoft.com/office/officeart/2005/8/layout/radial6"/>
    <dgm:cxn modelId="{8BC50AD3-0E18-49CB-9931-E66808438277}" type="presParOf" srcId="{E92DF882-DCA7-4550-872D-E1F571AA433C}" destId="{86A5F0D2-9572-4CA3-892A-B924C8F94D55}" srcOrd="7" destOrd="0" presId="urn:microsoft.com/office/officeart/2005/8/layout/radial6"/>
    <dgm:cxn modelId="{6B891002-E4BC-4856-90F8-45E18BE15A34}" type="presParOf" srcId="{E92DF882-DCA7-4550-872D-E1F571AA433C}" destId="{CF7A0264-B7D9-4FAD-9E2B-9C2FCFC73853}" srcOrd="8" destOrd="0" presId="urn:microsoft.com/office/officeart/2005/8/layout/radial6"/>
    <dgm:cxn modelId="{D2E28774-A4BC-4E34-B3C3-3BDD252F27CA}" type="presParOf" srcId="{E92DF882-DCA7-4550-872D-E1F571AA433C}" destId="{08FE588B-E915-490A-8B35-7F043C2176EC}" srcOrd="9" destOrd="0" presId="urn:microsoft.com/office/officeart/2005/8/layout/radial6"/>
    <dgm:cxn modelId="{7A4FAA64-85E1-4E72-9856-13647B32F0F2}" type="presParOf" srcId="{E92DF882-DCA7-4550-872D-E1F571AA433C}" destId="{CBBAC38A-DDC0-444C-85EE-B656199D99BE}" srcOrd="10" destOrd="0" presId="urn:microsoft.com/office/officeart/2005/8/layout/radial6"/>
    <dgm:cxn modelId="{16C84008-0C72-4A66-BE8A-915542387152}" type="presParOf" srcId="{E92DF882-DCA7-4550-872D-E1F571AA433C}" destId="{486C1C34-127B-4EED-A507-300A17EA8FFA}" srcOrd="11" destOrd="0" presId="urn:microsoft.com/office/officeart/2005/8/layout/radial6"/>
    <dgm:cxn modelId="{A8262821-EC6C-4BEB-8377-54B817FBA459}" type="presParOf" srcId="{E92DF882-DCA7-4550-872D-E1F571AA433C}" destId="{7A3DDE8B-19E5-4A0B-A9D5-E9108B3B2ABD}" srcOrd="12" destOrd="0" presId="urn:microsoft.com/office/officeart/2005/8/layout/radial6"/>
    <dgm:cxn modelId="{E0FE1DAA-7182-407F-BFAF-0C94A295D654}" type="presParOf" srcId="{E92DF882-DCA7-4550-872D-E1F571AA433C}" destId="{462A8E4D-385A-49EB-99BA-BBB64B6C0244}" srcOrd="13" destOrd="0" presId="urn:microsoft.com/office/officeart/2005/8/layout/radial6"/>
    <dgm:cxn modelId="{6BF4EA66-07D1-433F-8021-C564D6E7B7EE}" type="presParOf" srcId="{E92DF882-DCA7-4550-872D-E1F571AA433C}" destId="{2AFFFDCB-37A4-42E4-B9C2-4B83FAAC2730}" srcOrd="14" destOrd="0" presId="urn:microsoft.com/office/officeart/2005/8/layout/radial6"/>
    <dgm:cxn modelId="{251F626A-46EA-4E51-8255-FDED7C840436}" type="presParOf" srcId="{E92DF882-DCA7-4550-872D-E1F571AA433C}" destId="{2BF372E9-F8AC-4E91-BDF6-71D7DA179794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2B0E5E-7B18-4340-B8BD-FA2C0EE6DC2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7B976F-7942-4EBE-AC62-CBF5643D2A63}">
      <dgm:prSet phldrT="[Text]" custT="1"/>
      <dgm:spPr/>
      <dgm:t>
        <a:bodyPr/>
        <a:lstStyle/>
        <a:p>
          <a:r>
            <a:rPr lang="en-US" sz="2400" dirty="0"/>
            <a:t>HIGH FERTILITY CYCLE</a:t>
          </a:r>
        </a:p>
      </dgm:t>
    </dgm:pt>
    <dgm:pt modelId="{8833D485-35BB-444C-B2D2-8D7D9F537B51}" type="parTrans" cxnId="{A8977417-B232-4CC5-BE8C-238E0D2EC21D}">
      <dgm:prSet/>
      <dgm:spPr/>
      <dgm:t>
        <a:bodyPr/>
        <a:lstStyle/>
        <a:p>
          <a:endParaRPr lang="en-US"/>
        </a:p>
      </dgm:t>
    </dgm:pt>
    <dgm:pt modelId="{2103D21B-4897-4252-9DEF-E302DE026427}" type="sibTrans" cxnId="{A8977417-B232-4CC5-BE8C-238E0D2EC21D}">
      <dgm:prSet/>
      <dgm:spPr/>
      <dgm:t>
        <a:bodyPr/>
        <a:lstStyle/>
        <a:p>
          <a:endParaRPr lang="en-US"/>
        </a:p>
      </dgm:t>
    </dgm:pt>
    <dgm:pt modelId="{2DDB95D0-BB43-44BD-9F3A-B4CCE4B64064}">
      <dgm:prSet phldrT="[Text]"/>
      <dgm:spPr/>
      <dgm:t>
        <a:bodyPr/>
        <a:lstStyle/>
        <a:p>
          <a:r>
            <a:rPr lang="en-US" dirty="0"/>
            <a:t>Pregnant by 130 DIM</a:t>
          </a:r>
        </a:p>
      </dgm:t>
    </dgm:pt>
    <dgm:pt modelId="{8FB2936B-F952-40F1-B7B2-6BAA130C4724}" type="parTrans" cxnId="{33D07DEB-5E7F-4F55-83E8-625F1A95A8ED}">
      <dgm:prSet/>
      <dgm:spPr/>
      <dgm:t>
        <a:bodyPr/>
        <a:lstStyle/>
        <a:p>
          <a:endParaRPr lang="en-US"/>
        </a:p>
      </dgm:t>
    </dgm:pt>
    <dgm:pt modelId="{7FE47B4F-5A2B-41F1-8DBB-3022D632A32D}" type="sibTrans" cxnId="{33D07DEB-5E7F-4F55-83E8-625F1A95A8ED}">
      <dgm:prSet/>
      <dgm:spPr/>
      <dgm:t>
        <a:bodyPr/>
        <a:lstStyle/>
        <a:p>
          <a:endParaRPr lang="en-US"/>
        </a:p>
      </dgm:t>
    </dgm:pt>
    <dgm:pt modelId="{72044021-A742-445A-80F4-E6CC32E8BDE6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Less Body Condition Loss</a:t>
          </a:r>
        </a:p>
      </dgm:t>
    </dgm:pt>
    <dgm:pt modelId="{B8730A6A-0B43-4F24-A016-9E0E46E29E8D}" type="parTrans" cxnId="{6203976F-5BBD-4B4C-A9E0-9B974BBDB6B2}">
      <dgm:prSet/>
      <dgm:spPr/>
      <dgm:t>
        <a:bodyPr/>
        <a:lstStyle/>
        <a:p>
          <a:endParaRPr lang="en-US"/>
        </a:p>
      </dgm:t>
    </dgm:pt>
    <dgm:pt modelId="{ECC1D365-B3D0-4E13-A74A-4C57607E1721}" type="sibTrans" cxnId="{6203976F-5BBD-4B4C-A9E0-9B974BBDB6B2}">
      <dgm:prSet/>
      <dgm:spPr/>
      <dgm:t>
        <a:bodyPr/>
        <a:lstStyle/>
        <a:p>
          <a:endParaRPr lang="en-US"/>
        </a:p>
      </dgm:t>
    </dgm:pt>
    <dgm:pt modelId="{FBBCF7C8-C564-4EAA-8DA5-A522233A5473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Fewer Health Problems</a:t>
          </a:r>
        </a:p>
      </dgm:t>
    </dgm:pt>
    <dgm:pt modelId="{E94AB1AC-DF4B-49C3-BC66-ECF746065A7B}" type="parTrans" cxnId="{E529B2FC-42DC-456A-8406-D5004D17B9A6}">
      <dgm:prSet/>
      <dgm:spPr/>
      <dgm:t>
        <a:bodyPr/>
        <a:lstStyle/>
        <a:p>
          <a:endParaRPr lang="en-US"/>
        </a:p>
      </dgm:t>
    </dgm:pt>
    <dgm:pt modelId="{3F3EFAAE-6374-4844-B5CE-A4C6496537C3}" type="sibTrans" cxnId="{E529B2FC-42DC-456A-8406-D5004D17B9A6}">
      <dgm:prSet/>
      <dgm:spPr/>
      <dgm:t>
        <a:bodyPr/>
        <a:lstStyle/>
        <a:p>
          <a:endParaRPr lang="en-US"/>
        </a:p>
      </dgm:t>
    </dgm:pt>
    <dgm:pt modelId="{166E106C-EA41-48AC-BA64-B52576585E63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Higher Preg/AI</a:t>
          </a:r>
        </a:p>
      </dgm:t>
    </dgm:pt>
    <dgm:pt modelId="{B73216A1-0ECF-46F1-AC84-1460C1C971B9}" type="parTrans" cxnId="{F3B2AB5F-9F37-4352-B1E5-02FDD02520B9}">
      <dgm:prSet/>
      <dgm:spPr/>
      <dgm:t>
        <a:bodyPr/>
        <a:lstStyle/>
        <a:p>
          <a:endParaRPr lang="en-US"/>
        </a:p>
      </dgm:t>
    </dgm:pt>
    <dgm:pt modelId="{BA2947D5-DD2C-4AE1-861D-39F8436CBA2F}" type="sibTrans" cxnId="{F3B2AB5F-9F37-4352-B1E5-02FDD02520B9}">
      <dgm:prSet/>
      <dgm:spPr/>
      <dgm:t>
        <a:bodyPr/>
        <a:lstStyle/>
        <a:p>
          <a:endParaRPr lang="en-US"/>
        </a:p>
      </dgm:t>
    </dgm:pt>
    <dgm:pt modelId="{E1D8344F-C38E-4F2F-9E0F-05E98C8B51B0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Reduced Early Pregnancy Loss</a:t>
          </a:r>
        </a:p>
      </dgm:t>
    </dgm:pt>
    <dgm:pt modelId="{EADD185D-FB4C-4DA2-AEDC-B8182EC89438}" type="parTrans" cxnId="{80DFB071-6FF7-4FE2-9C3D-F19FB528E58F}">
      <dgm:prSet/>
      <dgm:spPr/>
      <dgm:t>
        <a:bodyPr/>
        <a:lstStyle/>
        <a:p>
          <a:endParaRPr lang="en-US"/>
        </a:p>
      </dgm:t>
    </dgm:pt>
    <dgm:pt modelId="{C231FAE0-7C30-46CF-814C-8DF62F911067}" type="sibTrans" cxnId="{80DFB071-6FF7-4FE2-9C3D-F19FB528E58F}">
      <dgm:prSet/>
      <dgm:spPr/>
      <dgm:t>
        <a:bodyPr/>
        <a:lstStyle/>
        <a:p>
          <a:endParaRPr lang="en-US"/>
        </a:p>
      </dgm:t>
    </dgm:pt>
    <dgm:pt modelId="{E92DF882-DCA7-4550-872D-E1F571AA433C}" type="pres">
      <dgm:prSet presAssocID="{7C2B0E5E-7B18-4340-B8BD-FA2C0EE6DC2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07DBE35-2E75-4CFA-B160-DF8AD62E9A09}" type="pres">
      <dgm:prSet presAssocID="{357B976F-7942-4EBE-AC62-CBF5643D2A63}" presName="centerShape" presStyleLbl="node0" presStyleIdx="0" presStyleCnt="1" custScaleX="133082" custScaleY="123324" custLinFactNeighborX="2467" custLinFactNeighborY="3142"/>
      <dgm:spPr/>
    </dgm:pt>
    <dgm:pt modelId="{39CBE435-EC44-4572-A041-41E66497BD7E}" type="pres">
      <dgm:prSet presAssocID="{2DDB95D0-BB43-44BD-9F3A-B4CCE4B64064}" presName="node" presStyleLbl="node1" presStyleIdx="0" presStyleCnt="5" custScaleX="197455" custScaleY="107258">
        <dgm:presLayoutVars>
          <dgm:bulletEnabled val="1"/>
        </dgm:presLayoutVars>
      </dgm:prSet>
      <dgm:spPr/>
    </dgm:pt>
    <dgm:pt modelId="{43CF9377-2D0C-4A2D-AA4D-2DC65952215E}" type="pres">
      <dgm:prSet presAssocID="{2DDB95D0-BB43-44BD-9F3A-B4CCE4B64064}" presName="dummy" presStyleCnt="0"/>
      <dgm:spPr/>
    </dgm:pt>
    <dgm:pt modelId="{A98C5040-B767-4274-90E2-E19FBD1A791F}" type="pres">
      <dgm:prSet presAssocID="{7FE47B4F-5A2B-41F1-8DBB-3022D632A32D}" presName="sibTrans" presStyleLbl="sibTrans2D1" presStyleIdx="0" presStyleCnt="5" custLinFactNeighborX="4339" custLinFactNeighborY="-3654"/>
      <dgm:spPr/>
    </dgm:pt>
    <dgm:pt modelId="{F0376B6E-85EB-4192-8663-78459027D2BB}" type="pres">
      <dgm:prSet presAssocID="{72044021-A742-445A-80F4-E6CC32E8BDE6}" presName="node" presStyleLbl="node1" presStyleIdx="1" presStyleCnt="5" custScaleX="190616" custScaleY="121543" custRadScaleRad="132507" custRadScaleInc="17105">
        <dgm:presLayoutVars>
          <dgm:bulletEnabled val="1"/>
        </dgm:presLayoutVars>
      </dgm:prSet>
      <dgm:spPr/>
    </dgm:pt>
    <dgm:pt modelId="{AB667B90-8ED4-46A9-B59D-2F19B43791BD}" type="pres">
      <dgm:prSet presAssocID="{72044021-A742-445A-80F4-E6CC32E8BDE6}" presName="dummy" presStyleCnt="0"/>
      <dgm:spPr/>
    </dgm:pt>
    <dgm:pt modelId="{1755A9B6-4B18-4F71-90FE-4CD54A0C9075}" type="pres">
      <dgm:prSet presAssocID="{ECC1D365-B3D0-4E13-A74A-4C57607E1721}" presName="sibTrans" presStyleLbl="sibTrans2D1" presStyleIdx="1" presStyleCnt="5" custLinFactNeighborX="4111" custLinFactNeighborY="457"/>
      <dgm:spPr/>
    </dgm:pt>
    <dgm:pt modelId="{86A5F0D2-9572-4CA3-892A-B924C8F94D55}" type="pres">
      <dgm:prSet presAssocID="{FBBCF7C8-C564-4EAA-8DA5-A522233A5473}" presName="node" presStyleLbl="node1" presStyleIdx="2" presStyleCnt="5" custScaleX="186823" custScaleY="135724" custRadScaleRad="116864" custRadScaleInc="-52651">
        <dgm:presLayoutVars>
          <dgm:bulletEnabled val="1"/>
        </dgm:presLayoutVars>
      </dgm:prSet>
      <dgm:spPr/>
    </dgm:pt>
    <dgm:pt modelId="{CF7A0264-B7D9-4FAD-9E2B-9C2FCFC73853}" type="pres">
      <dgm:prSet presAssocID="{FBBCF7C8-C564-4EAA-8DA5-A522233A5473}" presName="dummy" presStyleCnt="0"/>
      <dgm:spPr/>
    </dgm:pt>
    <dgm:pt modelId="{08FE588B-E915-490A-8B35-7F043C2176EC}" type="pres">
      <dgm:prSet presAssocID="{3F3EFAAE-6374-4844-B5CE-A4C6496537C3}" presName="sibTrans" presStyleLbl="sibTrans2D1" presStyleIdx="2" presStyleCnt="5"/>
      <dgm:spPr/>
    </dgm:pt>
    <dgm:pt modelId="{CBBAC38A-DDC0-444C-85EE-B656199D99BE}" type="pres">
      <dgm:prSet presAssocID="{166E106C-EA41-48AC-BA64-B52576585E63}" presName="node" presStyleLbl="node1" presStyleIdx="3" presStyleCnt="5" custScaleX="190925" custScaleY="111688" custRadScaleRad="115120" custRadScaleInc="48160">
        <dgm:presLayoutVars>
          <dgm:bulletEnabled val="1"/>
        </dgm:presLayoutVars>
      </dgm:prSet>
      <dgm:spPr/>
    </dgm:pt>
    <dgm:pt modelId="{486C1C34-127B-4EED-A507-300A17EA8FFA}" type="pres">
      <dgm:prSet presAssocID="{166E106C-EA41-48AC-BA64-B52576585E63}" presName="dummy" presStyleCnt="0"/>
      <dgm:spPr/>
    </dgm:pt>
    <dgm:pt modelId="{7A3DDE8B-19E5-4A0B-A9D5-E9108B3B2ABD}" type="pres">
      <dgm:prSet presAssocID="{BA2947D5-DD2C-4AE1-861D-39F8436CBA2F}" presName="sibTrans" presStyleLbl="sibTrans2D1" presStyleIdx="3" presStyleCnt="5" custScaleX="125829"/>
      <dgm:spPr/>
    </dgm:pt>
    <dgm:pt modelId="{462A8E4D-385A-49EB-99BA-BBB64B6C0244}" type="pres">
      <dgm:prSet presAssocID="{E1D8344F-C38E-4F2F-9E0F-05E98C8B51B0}" presName="node" presStyleLbl="node1" presStyleIdx="4" presStyleCnt="5" custScaleX="189788" custScaleY="120440" custRadScaleRad="122161" custRadScaleInc="-12826">
        <dgm:presLayoutVars>
          <dgm:bulletEnabled val="1"/>
        </dgm:presLayoutVars>
      </dgm:prSet>
      <dgm:spPr/>
    </dgm:pt>
    <dgm:pt modelId="{2AFFFDCB-37A4-42E4-B9C2-4B83FAAC2730}" type="pres">
      <dgm:prSet presAssocID="{E1D8344F-C38E-4F2F-9E0F-05E98C8B51B0}" presName="dummy" presStyleCnt="0"/>
      <dgm:spPr/>
    </dgm:pt>
    <dgm:pt modelId="{2BF372E9-F8AC-4E91-BDF6-71D7DA179794}" type="pres">
      <dgm:prSet presAssocID="{C231FAE0-7C30-46CF-814C-8DF62F911067}" presName="sibTrans" presStyleLbl="sibTrans2D1" presStyleIdx="4" presStyleCnt="5" custLinFactNeighborX="-10541" custLinFactNeighborY="-4710"/>
      <dgm:spPr/>
    </dgm:pt>
  </dgm:ptLst>
  <dgm:cxnLst>
    <dgm:cxn modelId="{C3423215-660B-46D9-ADBC-3468620FEE3E}" type="presOf" srcId="{7FE47B4F-5A2B-41F1-8DBB-3022D632A32D}" destId="{A98C5040-B767-4274-90E2-E19FBD1A791F}" srcOrd="0" destOrd="0" presId="urn:microsoft.com/office/officeart/2005/8/layout/radial6"/>
    <dgm:cxn modelId="{A8977417-B232-4CC5-BE8C-238E0D2EC21D}" srcId="{7C2B0E5E-7B18-4340-B8BD-FA2C0EE6DC20}" destId="{357B976F-7942-4EBE-AC62-CBF5643D2A63}" srcOrd="0" destOrd="0" parTransId="{8833D485-35BB-444C-B2D2-8D7D9F537B51}" sibTransId="{2103D21B-4897-4252-9DEF-E302DE026427}"/>
    <dgm:cxn modelId="{0408451A-8AB8-486B-A6D9-0FC8CDB68D58}" type="presOf" srcId="{FBBCF7C8-C564-4EAA-8DA5-A522233A5473}" destId="{86A5F0D2-9572-4CA3-892A-B924C8F94D55}" srcOrd="0" destOrd="0" presId="urn:microsoft.com/office/officeart/2005/8/layout/radial6"/>
    <dgm:cxn modelId="{B79DCA1B-3253-48F6-B4B9-FA01105987DE}" type="presOf" srcId="{BA2947D5-DD2C-4AE1-861D-39F8436CBA2F}" destId="{7A3DDE8B-19E5-4A0B-A9D5-E9108B3B2ABD}" srcOrd="0" destOrd="0" presId="urn:microsoft.com/office/officeart/2005/8/layout/radial6"/>
    <dgm:cxn modelId="{FE44001D-C349-4DD2-ABA2-22F7EFCD816E}" type="presOf" srcId="{C231FAE0-7C30-46CF-814C-8DF62F911067}" destId="{2BF372E9-F8AC-4E91-BDF6-71D7DA179794}" srcOrd="0" destOrd="0" presId="urn:microsoft.com/office/officeart/2005/8/layout/radial6"/>
    <dgm:cxn modelId="{011BA333-4FB7-42C9-9575-5F92690618D7}" type="presOf" srcId="{3F3EFAAE-6374-4844-B5CE-A4C6496537C3}" destId="{08FE588B-E915-490A-8B35-7F043C2176EC}" srcOrd="0" destOrd="0" presId="urn:microsoft.com/office/officeart/2005/8/layout/radial6"/>
    <dgm:cxn modelId="{F3B2AB5F-9F37-4352-B1E5-02FDD02520B9}" srcId="{357B976F-7942-4EBE-AC62-CBF5643D2A63}" destId="{166E106C-EA41-48AC-BA64-B52576585E63}" srcOrd="3" destOrd="0" parTransId="{B73216A1-0ECF-46F1-AC84-1460C1C971B9}" sibTransId="{BA2947D5-DD2C-4AE1-861D-39F8436CBA2F}"/>
    <dgm:cxn modelId="{591AD24E-AA05-47B7-91BA-FE901F548084}" type="presOf" srcId="{357B976F-7942-4EBE-AC62-CBF5643D2A63}" destId="{307DBE35-2E75-4CFA-B160-DF8AD62E9A09}" srcOrd="0" destOrd="0" presId="urn:microsoft.com/office/officeart/2005/8/layout/radial6"/>
    <dgm:cxn modelId="{6203976F-5BBD-4B4C-A9E0-9B974BBDB6B2}" srcId="{357B976F-7942-4EBE-AC62-CBF5643D2A63}" destId="{72044021-A742-445A-80F4-E6CC32E8BDE6}" srcOrd="1" destOrd="0" parTransId="{B8730A6A-0B43-4F24-A016-9E0E46E29E8D}" sibTransId="{ECC1D365-B3D0-4E13-A74A-4C57607E1721}"/>
    <dgm:cxn modelId="{80DFB071-6FF7-4FE2-9C3D-F19FB528E58F}" srcId="{357B976F-7942-4EBE-AC62-CBF5643D2A63}" destId="{E1D8344F-C38E-4F2F-9E0F-05E98C8B51B0}" srcOrd="4" destOrd="0" parTransId="{EADD185D-FB4C-4DA2-AEDC-B8182EC89438}" sibTransId="{C231FAE0-7C30-46CF-814C-8DF62F911067}"/>
    <dgm:cxn modelId="{A110F4A1-97DA-4695-AA81-B19AE62A55FF}" type="presOf" srcId="{7C2B0E5E-7B18-4340-B8BD-FA2C0EE6DC20}" destId="{E92DF882-DCA7-4550-872D-E1F571AA433C}" srcOrd="0" destOrd="0" presId="urn:microsoft.com/office/officeart/2005/8/layout/radial6"/>
    <dgm:cxn modelId="{3C4792A4-1397-438C-B182-E6B799949892}" type="presOf" srcId="{ECC1D365-B3D0-4E13-A74A-4C57607E1721}" destId="{1755A9B6-4B18-4F71-90FE-4CD54A0C9075}" srcOrd="0" destOrd="0" presId="urn:microsoft.com/office/officeart/2005/8/layout/radial6"/>
    <dgm:cxn modelId="{A69D9EAB-FB78-4A69-9AFE-5920FC127E78}" type="presOf" srcId="{166E106C-EA41-48AC-BA64-B52576585E63}" destId="{CBBAC38A-DDC0-444C-85EE-B656199D99BE}" srcOrd="0" destOrd="0" presId="urn:microsoft.com/office/officeart/2005/8/layout/radial6"/>
    <dgm:cxn modelId="{0D3B8EB7-22F1-4278-B9B5-EC8B14D6BB0F}" type="presOf" srcId="{E1D8344F-C38E-4F2F-9E0F-05E98C8B51B0}" destId="{462A8E4D-385A-49EB-99BA-BBB64B6C0244}" srcOrd="0" destOrd="0" presId="urn:microsoft.com/office/officeart/2005/8/layout/radial6"/>
    <dgm:cxn modelId="{DA6BB7C5-3A25-4181-BED6-D04282CD3C4D}" type="presOf" srcId="{72044021-A742-445A-80F4-E6CC32E8BDE6}" destId="{F0376B6E-85EB-4192-8663-78459027D2BB}" srcOrd="0" destOrd="0" presId="urn:microsoft.com/office/officeart/2005/8/layout/radial6"/>
    <dgm:cxn modelId="{33D07DEB-5E7F-4F55-83E8-625F1A95A8ED}" srcId="{357B976F-7942-4EBE-AC62-CBF5643D2A63}" destId="{2DDB95D0-BB43-44BD-9F3A-B4CCE4B64064}" srcOrd="0" destOrd="0" parTransId="{8FB2936B-F952-40F1-B7B2-6BAA130C4724}" sibTransId="{7FE47B4F-5A2B-41F1-8DBB-3022D632A32D}"/>
    <dgm:cxn modelId="{F92A84ED-A72C-48CE-8038-C9F7BB3C51B7}" type="presOf" srcId="{2DDB95D0-BB43-44BD-9F3A-B4CCE4B64064}" destId="{39CBE435-EC44-4572-A041-41E66497BD7E}" srcOrd="0" destOrd="0" presId="urn:microsoft.com/office/officeart/2005/8/layout/radial6"/>
    <dgm:cxn modelId="{E529B2FC-42DC-456A-8406-D5004D17B9A6}" srcId="{357B976F-7942-4EBE-AC62-CBF5643D2A63}" destId="{FBBCF7C8-C564-4EAA-8DA5-A522233A5473}" srcOrd="2" destOrd="0" parTransId="{E94AB1AC-DF4B-49C3-BC66-ECF746065A7B}" sibTransId="{3F3EFAAE-6374-4844-B5CE-A4C6496537C3}"/>
    <dgm:cxn modelId="{314A3E59-F32A-4FDB-A189-D8FE8D7945D5}" type="presParOf" srcId="{E92DF882-DCA7-4550-872D-E1F571AA433C}" destId="{307DBE35-2E75-4CFA-B160-DF8AD62E9A09}" srcOrd="0" destOrd="0" presId="urn:microsoft.com/office/officeart/2005/8/layout/radial6"/>
    <dgm:cxn modelId="{BC38B09C-4B80-4B30-881E-599F4AE957CF}" type="presParOf" srcId="{E92DF882-DCA7-4550-872D-E1F571AA433C}" destId="{39CBE435-EC44-4572-A041-41E66497BD7E}" srcOrd="1" destOrd="0" presId="urn:microsoft.com/office/officeart/2005/8/layout/radial6"/>
    <dgm:cxn modelId="{87FD7C88-543B-48A2-9F69-7E30E24AFAFC}" type="presParOf" srcId="{E92DF882-DCA7-4550-872D-E1F571AA433C}" destId="{43CF9377-2D0C-4A2D-AA4D-2DC65952215E}" srcOrd="2" destOrd="0" presId="urn:microsoft.com/office/officeart/2005/8/layout/radial6"/>
    <dgm:cxn modelId="{248B2074-5A3E-41D5-B054-93339CD68BAC}" type="presParOf" srcId="{E92DF882-DCA7-4550-872D-E1F571AA433C}" destId="{A98C5040-B767-4274-90E2-E19FBD1A791F}" srcOrd="3" destOrd="0" presId="urn:microsoft.com/office/officeart/2005/8/layout/radial6"/>
    <dgm:cxn modelId="{4B4ABFB6-FBBF-4444-AFDF-BEE2C5F6F628}" type="presParOf" srcId="{E92DF882-DCA7-4550-872D-E1F571AA433C}" destId="{F0376B6E-85EB-4192-8663-78459027D2BB}" srcOrd="4" destOrd="0" presId="urn:microsoft.com/office/officeart/2005/8/layout/radial6"/>
    <dgm:cxn modelId="{DB2918E5-0D9A-4043-B8B1-6BC9EE8B1DA0}" type="presParOf" srcId="{E92DF882-DCA7-4550-872D-E1F571AA433C}" destId="{AB667B90-8ED4-46A9-B59D-2F19B43791BD}" srcOrd="5" destOrd="0" presId="urn:microsoft.com/office/officeart/2005/8/layout/radial6"/>
    <dgm:cxn modelId="{0AA38365-D475-4F75-8BC1-32C54AFA22D2}" type="presParOf" srcId="{E92DF882-DCA7-4550-872D-E1F571AA433C}" destId="{1755A9B6-4B18-4F71-90FE-4CD54A0C9075}" srcOrd="6" destOrd="0" presId="urn:microsoft.com/office/officeart/2005/8/layout/radial6"/>
    <dgm:cxn modelId="{C241B120-079E-4643-AAC7-3E3069CD70F9}" type="presParOf" srcId="{E92DF882-DCA7-4550-872D-E1F571AA433C}" destId="{86A5F0D2-9572-4CA3-892A-B924C8F94D55}" srcOrd="7" destOrd="0" presId="urn:microsoft.com/office/officeart/2005/8/layout/radial6"/>
    <dgm:cxn modelId="{0D17F6D2-6744-4E39-B477-4C5A63844924}" type="presParOf" srcId="{E92DF882-DCA7-4550-872D-E1F571AA433C}" destId="{CF7A0264-B7D9-4FAD-9E2B-9C2FCFC73853}" srcOrd="8" destOrd="0" presId="urn:microsoft.com/office/officeart/2005/8/layout/radial6"/>
    <dgm:cxn modelId="{37B3452F-EE48-43E3-A015-1F8313FC7FD3}" type="presParOf" srcId="{E92DF882-DCA7-4550-872D-E1F571AA433C}" destId="{08FE588B-E915-490A-8B35-7F043C2176EC}" srcOrd="9" destOrd="0" presId="urn:microsoft.com/office/officeart/2005/8/layout/radial6"/>
    <dgm:cxn modelId="{67CBDD21-DFA8-4819-88DF-D394C4992C68}" type="presParOf" srcId="{E92DF882-DCA7-4550-872D-E1F571AA433C}" destId="{CBBAC38A-DDC0-444C-85EE-B656199D99BE}" srcOrd="10" destOrd="0" presId="urn:microsoft.com/office/officeart/2005/8/layout/radial6"/>
    <dgm:cxn modelId="{F7D12530-252C-45BE-AA26-EA9B2972E361}" type="presParOf" srcId="{E92DF882-DCA7-4550-872D-E1F571AA433C}" destId="{486C1C34-127B-4EED-A507-300A17EA8FFA}" srcOrd="11" destOrd="0" presId="urn:microsoft.com/office/officeart/2005/8/layout/radial6"/>
    <dgm:cxn modelId="{2CE6F1F6-83E0-44F3-8EF1-992E131B67A0}" type="presParOf" srcId="{E92DF882-DCA7-4550-872D-E1F571AA433C}" destId="{7A3DDE8B-19E5-4A0B-A9D5-E9108B3B2ABD}" srcOrd="12" destOrd="0" presId="urn:microsoft.com/office/officeart/2005/8/layout/radial6"/>
    <dgm:cxn modelId="{38812D46-97B4-4ABA-97FB-4A00B408493E}" type="presParOf" srcId="{E92DF882-DCA7-4550-872D-E1F571AA433C}" destId="{462A8E4D-385A-49EB-99BA-BBB64B6C0244}" srcOrd="13" destOrd="0" presId="urn:microsoft.com/office/officeart/2005/8/layout/radial6"/>
    <dgm:cxn modelId="{03294EAA-6E7A-48CF-97C9-10DDE7D40342}" type="presParOf" srcId="{E92DF882-DCA7-4550-872D-E1F571AA433C}" destId="{2AFFFDCB-37A4-42E4-B9C2-4B83FAAC2730}" srcOrd="14" destOrd="0" presId="urn:microsoft.com/office/officeart/2005/8/layout/radial6"/>
    <dgm:cxn modelId="{517E362C-FAB2-443E-AFBB-0C96EB28B659}" type="presParOf" srcId="{E92DF882-DCA7-4550-872D-E1F571AA433C}" destId="{2BF372E9-F8AC-4E91-BDF6-71D7DA179794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2B0E5E-7B18-4340-B8BD-FA2C0EE6DC2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7B976F-7942-4EBE-AC62-CBF5643D2A63}">
      <dgm:prSet phldrT="[Text]" custT="1"/>
      <dgm:spPr/>
      <dgm:t>
        <a:bodyPr/>
        <a:lstStyle/>
        <a:p>
          <a:r>
            <a:rPr lang="en-US" sz="2400" dirty="0"/>
            <a:t>HIGH FERTILITY CYCLE</a:t>
          </a:r>
        </a:p>
      </dgm:t>
    </dgm:pt>
    <dgm:pt modelId="{8833D485-35BB-444C-B2D2-8D7D9F537B51}" type="parTrans" cxnId="{A8977417-B232-4CC5-BE8C-238E0D2EC21D}">
      <dgm:prSet/>
      <dgm:spPr/>
      <dgm:t>
        <a:bodyPr/>
        <a:lstStyle/>
        <a:p>
          <a:endParaRPr lang="en-US"/>
        </a:p>
      </dgm:t>
    </dgm:pt>
    <dgm:pt modelId="{2103D21B-4897-4252-9DEF-E302DE026427}" type="sibTrans" cxnId="{A8977417-B232-4CC5-BE8C-238E0D2EC21D}">
      <dgm:prSet/>
      <dgm:spPr/>
      <dgm:t>
        <a:bodyPr/>
        <a:lstStyle/>
        <a:p>
          <a:endParaRPr lang="en-US"/>
        </a:p>
      </dgm:t>
    </dgm:pt>
    <dgm:pt modelId="{2DDB95D0-BB43-44BD-9F3A-B4CCE4B64064}">
      <dgm:prSet phldrT="[Text]"/>
      <dgm:spPr/>
      <dgm:t>
        <a:bodyPr/>
        <a:lstStyle/>
        <a:p>
          <a:r>
            <a:rPr lang="en-US" dirty="0"/>
            <a:t>Pregnant by 130 DIM</a:t>
          </a:r>
        </a:p>
      </dgm:t>
    </dgm:pt>
    <dgm:pt modelId="{8FB2936B-F952-40F1-B7B2-6BAA130C4724}" type="parTrans" cxnId="{33D07DEB-5E7F-4F55-83E8-625F1A95A8ED}">
      <dgm:prSet/>
      <dgm:spPr/>
      <dgm:t>
        <a:bodyPr/>
        <a:lstStyle/>
        <a:p>
          <a:endParaRPr lang="en-US"/>
        </a:p>
      </dgm:t>
    </dgm:pt>
    <dgm:pt modelId="{7FE47B4F-5A2B-41F1-8DBB-3022D632A32D}" type="sibTrans" cxnId="{33D07DEB-5E7F-4F55-83E8-625F1A95A8ED}">
      <dgm:prSet/>
      <dgm:spPr/>
      <dgm:t>
        <a:bodyPr/>
        <a:lstStyle/>
        <a:p>
          <a:endParaRPr lang="en-US"/>
        </a:p>
      </dgm:t>
    </dgm:pt>
    <dgm:pt modelId="{72044021-A742-445A-80F4-E6CC32E8BDE6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Less Body Condition Loss</a:t>
          </a:r>
        </a:p>
      </dgm:t>
    </dgm:pt>
    <dgm:pt modelId="{B8730A6A-0B43-4F24-A016-9E0E46E29E8D}" type="parTrans" cxnId="{6203976F-5BBD-4B4C-A9E0-9B974BBDB6B2}">
      <dgm:prSet/>
      <dgm:spPr/>
      <dgm:t>
        <a:bodyPr/>
        <a:lstStyle/>
        <a:p>
          <a:endParaRPr lang="en-US"/>
        </a:p>
      </dgm:t>
    </dgm:pt>
    <dgm:pt modelId="{ECC1D365-B3D0-4E13-A74A-4C57607E1721}" type="sibTrans" cxnId="{6203976F-5BBD-4B4C-A9E0-9B974BBDB6B2}">
      <dgm:prSet/>
      <dgm:spPr/>
      <dgm:t>
        <a:bodyPr/>
        <a:lstStyle/>
        <a:p>
          <a:endParaRPr lang="en-US"/>
        </a:p>
      </dgm:t>
    </dgm:pt>
    <dgm:pt modelId="{FBBCF7C8-C564-4EAA-8DA5-A522233A5473}">
      <dgm:prSet phldrT="[Text]"/>
      <dgm:spPr/>
      <dgm:t>
        <a:bodyPr/>
        <a:lstStyle/>
        <a:p>
          <a:r>
            <a:rPr lang="en-US" dirty="0"/>
            <a:t>Fewer Health Problems</a:t>
          </a:r>
        </a:p>
      </dgm:t>
    </dgm:pt>
    <dgm:pt modelId="{E94AB1AC-DF4B-49C3-BC66-ECF746065A7B}" type="parTrans" cxnId="{E529B2FC-42DC-456A-8406-D5004D17B9A6}">
      <dgm:prSet/>
      <dgm:spPr/>
      <dgm:t>
        <a:bodyPr/>
        <a:lstStyle/>
        <a:p>
          <a:endParaRPr lang="en-US"/>
        </a:p>
      </dgm:t>
    </dgm:pt>
    <dgm:pt modelId="{3F3EFAAE-6374-4844-B5CE-A4C6496537C3}" type="sibTrans" cxnId="{E529B2FC-42DC-456A-8406-D5004D17B9A6}">
      <dgm:prSet/>
      <dgm:spPr/>
      <dgm:t>
        <a:bodyPr/>
        <a:lstStyle/>
        <a:p>
          <a:endParaRPr lang="en-US"/>
        </a:p>
      </dgm:t>
    </dgm:pt>
    <dgm:pt modelId="{166E106C-EA41-48AC-BA64-B52576585E63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Higher Preg/AI</a:t>
          </a:r>
        </a:p>
      </dgm:t>
    </dgm:pt>
    <dgm:pt modelId="{B73216A1-0ECF-46F1-AC84-1460C1C971B9}" type="parTrans" cxnId="{F3B2AB5F-9F37-4352-B1E5-02FDD02520B9}">
      <dgm:prSet/>
      <dgm:spPr/>
      <dgm:t>
        <a:bodyPr/>
        <a:lstStyle/>
        <a:p>
          <a:endParaRPr lang="en-US"/>
        </a:p>
      </dgm:t>
    </dgm:pt>
    <dgm:pt modelId="{BA2947D5-DD2C-4AE1-861D-39F8436CBA2F}" type="sibTrans" cxnId="{F3B2AB5F-9F37-4352-B1E5-02FDD02520B9}">
      <dgm:prSet/>
      <dgm:spPr/>
      <dgm:t>
        <a:bodyPr/>
        <a:lstStyle/>
        <a:p>
          <a:endParaRPr lang="en-US"/>
        </a:p>
      </dgm:t>
    </dgm:pt>
    <dgm:pt modelId="{E1D8344F-C38E-4F2F-9E0F-05E98C8B51B0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Reduced Early Pregnancy Loss</a:t>
          </a:r>
        </a:p>
      </dgm:t>
    </dgm:pt>
    <dgm:pt modelId="{EADD185D-FB4C-4DA2-AEDC-B8182EC89438}" type="parTrans" cxnId="{80DFB071-6FF7-4FE2-9C3D-F19FB528E58F}">
      <dgm:prSet/>
      <dgm:spPr/>
      <dgm:t>
        <a:bodyPr/>
        <a:lstStyle/>
        <a:p>
          <a:endParaRPr lang="en-US"/>
        </a:p>
      </dgm:t>
    </dgm:pt>
    <dgm:pt modelId="{C231FAE0-7C30-46CF-814C-8DF62F911067}" type="sibTrans" cxnId="{80DFB071-6FF7-4FE2-9C3D-F19FB528E58F}">
      <dgm:prSet/>
      <dgm:spPr/>
      <dgm:t>
        <a:bodyPr/>
        <a:lstStyle/>
        <a:p>
          <a:endParaRPr lang="en-US"/>
        </a:p>
      </dgm:t>
    </dgm:pt>
    <dgm:pt modelId="{E92DF882-DCA7-4550-872D-E1F571AA433C}" type="pres">
      <dgm:prSet presAssocID="{7C2B0E5E-7B18-4340-B8BD-FA2C0EE6DC2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07DBE35-2E75-4CFA-B160-DF8AD62E9A09}" type="pres">
      <dgm:prSet presAssocID="{357B976F-7942-4EBE-AC62-CBF5643D2A63}" presName="centerShape" presStyleLbl="node0" presStyleIdx="0" presStyleCnt="1" custScaleX="133082" custScaleY="123324" custLinFactNeighborX="2467" custLinFactNeighborY="3142"/>
      <dgm:spPr/>
    </dgm:pt>
    <dgm:pt modelId="{39CBE435-EC44-4572-A041-41E66497BD7E}" type="pres">
      <dgm:prSet presAssocID="{2DDB95D0-BB43-44BD-9F3A-B4CCE4B64064}" presName="node" presStyleLbl="node1" presStyleIdx="0" presStyleCnt="5" custScaleX="197455" custScaleY="107258">
        <dgm:presLayoutVars>
          <dgm:bulletEnabled val="1"/>
        </dgm:presLayoutVars>
      </dgm:prSet>
      <dgm:spPr/>
    </dgm:pt>
    <dgm:pt modelId="{43CF9377-2D0C-4A2D-AA4D-2DC65952215E}" type="pres">
      <dgm:prSet presAssocID="{2DDB95D0-BB43-44BD-9F3A-B4CCE4B64064}" presName="dummy" presStyleCnt="0"/>
      <dgm:spPr/>
    </dgm:pt>
    <dgm:pt modelId="{A98C5040-B767-4274-90E2-E19FBD1A791F}" type="pres">
      <dgm:prSet presAssocID="{7FE47B4F-5A2B-41F1-8DBB-3022D632A32D}" presName="sibTrans" presStyleLbl="sibTrans2D1" presStyleIdx="0" presStyleCnt="5" custLinFactNeighborX="4339" custLinFactNeighborY="-3654"/>
      <dgm:spPr/>
    </dgm:pt>
    <dgm:pt modelId="{F0376B6E-85EB-4192-8663-78459027D2BB}" type="pres">
      <dgm:prSet presAssocID="{72044021-A742-445A-80F4-E6CC32E8BDE6}" presName="node" presStyleLbl="node1" presStyleIdx="1" presStyleCnt="5" custScaleX="190616" custScaleY="121543" custRadScaleRad="132507" custRadScaleInc="17105">
        <dgm:presLayoutVars>
          <dgm:bulletEnabled val="1"/>
        </dgm:presLayoutVars>
      </dgm:prSet>
      <dgm:spPr/>
    </dgm:pt>
    <dgm:pt modelId="{AB667B90-8ED4-46A9-B59D-2F19B43791BD}" type="pres">
      <dgm:prSet presAssocID="{72044021-A742-445A-80F4-E6CC32E8BDE6}" presName="dummy" presStyleCnt="0"/>
      <dgm:spPr/>
    </dgm:pt>
    <dgm:pt modelId="{1755A9B6-4B18-4F71-90FE-4CD54A0C9075}" type="pres">
      <dgm:prSet presAssocID="{ECC1D365-B3D0-4E13-A74A-4C57607E1721}" presName="sibTrans" presStyleLbl="sibTrans2D1" presStyleIdx="1" presStyleCnt="5" custLinFactNeighborX="4111" custLinFactNeighborY="457"/>
      <dgm:spPr/>
    </dgm:pt>
    <dgm:pt modelId="{86A5F0D2-9572-4CA3-892A-B924C8F94D55}" type="pres">
      <dgm:prSet presAssocID="{FBBCF7C8-C564-4EAA-8DA5-A522233A5473}" presName="node" presStyleLbl="node1" presStyleIdx="2" presStyleCnt="5" custScaleX="186823" custScaleY="135724" custRadScaleRad="116864" custRadScaleInc="-52651">
        <dgm:presLayoutVars>
          <dgm:bulletEnabled val="1"/>
        </dgm:presLayoutVars>
      </dgm:prSet>
      <dgm:spPr/>
    </dgm:pt>
    <dgm:pt modelId="{CF7A0264-B7D9-4FAD-9E2B-9C2FCFC73853}" type="pres">
      <dgm:prSet presAssocID="{FBBCF7C8-C564-4EAA-8DA5-A522233A5473}" presName="dummy" presStyleCnt="0"/>
      <dgm:spPr/>
    </dgm:pt>
    <dgm:pt modelId="{08FE588B-E915-490A-8B35-7F043C2176EC}" type="pres">
      <dgm:prSet presAssocID="{3F3EFAAE-6374-4844-B5CE-A4C6496537C3}" presName="sibTrans" presStyleLbl="sibTrans2D1" presStyleIdx="2" presStyleCnt="5"/>
      <dgm:spPr/>
    </dgm:pt>
    <dgm:pt modelId="{CBBAC38A-DDC0-444C-85EE-B656199D99BE}" type="pres">
      <dgm:prSet presAssocID="{166E106C-EA41-48AC-BA64-B52576585E63}" presName="node" presStyleLbl="node1" presStyleIdx="3" presStyleCnt="5" custScaleX="190925" custScaleY="111688" custRadScaleRad="115120" custRadScaleInc="48160">
        <dgm:presLayoutVars>
          <dgm:bulletEnabled val="1"/>
        </dgm:presLayoutVars>
      </dgm:prSet>
      <dgm:spPr/>
    </dgm:pt>
    <dgm:pt modelId="{486C1C34-127B-4EED-A507-300A17EA8FFA}" type="pres">
      <dgm:prSet presAssocID="{166E106C-EA41-48AC-BA64-B52576585E63}" presName="dummy" presStyleCnt="0"/>
      <dgm:spPr/>
    </dgm:pt>
    <dgm:pt modelId="{7A3DDE8B-19E5-4A0B-A9D5-E9108B3B2ABD}" type="pres">
      <dgm:prSet presAssocID="{BA2947D5-DD2C-4AE1-861D-39F8436CBA2F}" presName="sibTrans" presStyleLbl="sibTrans2D1" presStyleIdx="3" presStyleCnt="5" custScaleX="125829"/>
      <dgm:spPr/>
    </dgm:pt>
    <dgm:pt modelId="{462A8E4D-385A-49EB-99BA-BBB64B6C0244}" type="pres">
      <dgm:prSet presAssocID="{E1D8344F-C38E-4F2F-9E0F-05E98C8B51B0}" presName="node" presStyleLbl="node1" presStyleIdx="4" presStyleCnt="5" custScaleX="189788" custScaleY="120440" custRadScaleRad="122161" custRadScaleInc="-12826">
        <dgm:presLayoutVars>
          <dgm:bulletEnabled val="1"/>
        </dgm:presLayoutVars>
      </dgm:prSet>
      <dgm:spPr/>
    </dgm:pt>
    <dgm:pt modelId="{2AFFFDCB-37A4-42E4-B9C2-4B83FAAC2730}" type="pres">
      <dgm:prSet presAssocID="{E1D8344F-C38E-4F2F-9E0F-05E98C8B51B0}" presName="dummy" presStyleCnt="0"/>
      <dgm:spPr/>
    </dgm:pt>
    <dgm:pt modelId="{2BF372E9-F8AC-4E91-BDF6-71D7DA179794}" type="pres">
      <dgm:prSet presAssocID="{C231FAE0-7C30-46CF-814C-8DF62F911067}" presName="sibTrans" presStyleLbl="sibTrans2D1" presStyleIdx="4" presStyleCnt="5" custLinFactNeighborX="-10541" custLinFactNeighborY="-4710"/>
      <dgm:spPr/>
    </dgm:pt>
  </dgm:ptLst>
  <dgm:cxnLst>
    <dgm:cxn modelId="{A832E40A-B62B-4C0C-BFA3-ADC52CB02645}" type="presOf" srcId="{E1D8344F-C38E-4F2F-9E0F-05E98C8B51B0}" destId="{462A8E4D-385A-49EB-99BA-BBB64B6C0244}" srcOrd="0" destOrd="0" presId="urn:microsoft.com/office/officeart/2005/8/layout/radial6"/>
    <dgm:cxn modelId="{2CD4A90D-A446-4A30-96FF-9B12E1025901}" type="presOf" srcId="{166E106C-EA41-48AC-BA64-B52576585E63}" destId="{CBBAC38A-DDC0-444C-85EE-B656199D99BE}" srcOrd="0" destOrd="0" presId="urn:microsoft.com/office/officeart/2005/8/layout/radial6"/>
    <dgm:cxn modelId="{A8977417-B232-4CC5-BE8C-238E0D2EC21D}" srcId="{7C2B0E5E-7B18-4340-B8BD-FA2C0EE6DC20}" destId="{357B976F-7942-4EBE-AC62-CBF5643D2A63}" srcOrd="0" destOrd="0" parTransId="{8833D485-35BB-444C-B2D2-8D7D9F537B51}" sibTransId="{2103D21B-4897-4252-9DEF-E302DE026427}"/>
    <dgm:cxn modelId="{F3B2AB5F-9F37-4352-B1E5-02FDD02520B9}" srcId="{357B976F-7942-4EBE-AC62-CBF5643D2A63}" destId="{166E106C-EA41-48AC-BA64-B52576585E63}" srcOrd="3" destOrd="0" parTransId="{B73216A1-0ECF-46F1-AC84-1460C1C971B9}" sibTransId="{BA2947D5-DD2C-4AE1-861D-39F8436CBA2F}"/>
    <dgm:cxn modelId="{6203976F-5BBD-4B4C-A9E0-9B974BBDB6B2}" srcId="{357B976F-7942-4EBE-AC62-CBF5643D2A63}" destId="{72044021-A742-445A-80F4-E6CC32E8BDE6}" srcOrd="1" destOrd="0" parTransId="{B8730A6A-0B43-4F24-A016-9E0E46E29E8D}" sibTransId="{ECC1D365-B3D0-4E13-A74A-4C57607E1721}"/>
    <dgm:cxn modelId="{80DFB071-6FF7-4FE2-9C3D-F19FB528E58F}" srcId="{357B976F-7942-4EBE-AC62-CBF5643D2A63}" destId="{E1D8344F-C38E-4F2F-9E0F-05E98C8B51B0}" srcOrd="4" destOrd="0" parTransId="{EADD185D-FB4C-4DA2-AEDC-B8182EC89438}" sibTransId="{C231FAE0-7C30-46CF-814C-8DF62F911067}"/>
    <dgm:cxn modelId="{D8997674-CC5E-42D8-88C2-CCABF740BD79}" type="presOf" srcId="{7FE47B4F-5A2B-41F1-8DBB-3022D632A32D}" destId="{A98C5040-B767-4274-90E2-E19FBD1A791F}" srcOrd="0" destOrd="0" presId="urn:microsoft.com/office/officeart/2005/8/layout/radial6"/>
    <dgm:cxn modelId="{9909315A-E5C5-42CE-91C5-C871779F42A0}" type="presOf" srcId="{3F3EFAAE-6374-4844-B5CE-A4C6496537C3}" destId="{08FE588B-E915-490A-8B35-7F043C2176EC}" srcOrd="0" destOrd="0" presId="urn:microsoft.com/office/officeart/2005/8/layout/radial6"/>
    <dgm:cxn modelId="{D4D2167E-339B-44F2-B6D3-2E7527AF517C}" type="presOf" srcId="{72044021-A742-445A-80F4-E6CC32E8BDE6}" destId="{F0376B6E-85EB-4192-8663-78459027D2BB}" srcOrd="0" destOrd="0" presId="urn:microsoft.com/office/officeart/2005/8/layout/radial6"/>
    <dgm:cxn modelId="{2A71D18E-36FF-4D30-809D-FFA38ACD88A2}" type="presOf" srcId="{2DDB95D0-BB43-44BD-9F3A-B4CCE4B64064}" destId="{39CBE435-EC44-4572-A041-41E66497BD7E}" srcOrd="0" destOrd="0" presId="urn:microsoft.com/office/officeart/2005/8/layout/radial6"/>
    <dgm:cxn modelId="{E9F33DA8-BF81-4AD4-A8CA-5DEE2E685434}" type="presOf" srcId="{BA2947D5-DD2C-4AE1-861D-39F8436CBA2F}" destId="{7A3DDE8B-19E5-4A0B-A9D5-E9108B3B2ABD}" srcOrd="0" destOrd="0" presId="urn:microsoft.com/office/officeart/2005/8/layout/radial6"/>
    <dgm:cxn modelId="{F3B68BAB-F1B4-42F1-80BB-4F7833F6508C}" type="presOf" srcId="{357B976F-7942-4EBE-AC62-CBF5643D2A63}" destId="{307DBE35-2E75-4CFA-B160-DF8AD62E9A09}" srcOrd="0" destOrd="0" presId="urn:microsoft.com/office/officeart/2005/8/layout/radial6"/>
    <dgm:cxn modelId="{B37E7EBF-B321-4DC0-B380-9A1DEA3BCC6D}" type="presOf" srcId="{ECC1D365-B3D0-4E13-A74A-4C57607E1721}" destId="{1755A9B6-4B18-4F71-90FE-4CD54A0C9075}" srcOrd="0" destOrd="0" presId="urn:microsoft.com/office/officeart/2005/8/layout/radial6"/>
    <dgm:cxn modelId="{06BA6DC2-790B-4A57-B6C7-EA7FCB18873F}" type="presOf" srcId="{C231FAE0-7C30-46CF-814C-8DF62F911067}" destId="{2BF372E9-F8AC-4E91-BDF6-71D7DA179794}" srcOrd="0" destOrd="0" presId="urn:microsoft.com/office/officeart/2005/8/layout/radial6"/>
    <dgm:cxn modelId="{33D07DEB-5E7F-4F55-83E8-625F1A95A8ED}" srcId="{357B976F-7942-4EBE-AC62-CBF5643D2A63}" destId="{2DDB95D0-BB43-44BD-9F3A-B4CCE4B64064}" srcOrd="0" destOrd="0" parTransId="{8FB2936B-F952-40F1-B7B2-6BAA130C4724}" sibTransId="{7FE47B4F-5A2B-41F1-8DBB-3022D632A32D}"/>
    <dgm:cxn modelId="{CD1927F8-7713-49C9-9603-7BB4D215D0B0}" type="presOf" srcId="{FBBCF7C8-C564-4EAA-8DA5-A522233A5473}" destId="{86A5F0D2-9572-4CA3-892A-B924C8F94D55}" srcOrd="0" destOrd="0" presId="urn:microsoft.com/office/officeart/2005/8/layout/radial6"/>
    <dgm:cxn modelId="{2EE78AFB-4D9C-4871-BD8F-535D29B6C89C}" type="presOf" srcId="{7C2B0E5E-7B18-4340-B8BD-FA2C0EE6DC20}" destId="{E92DF882-DCA7-4550-872D-E1F571AA433C}" srcOrd="0" destOrd="0" presId="urn:microsoft.com/office/officeart/2005/8/layout/radial6"/>
    <dgm:cxn modelId="{E529B2FC-42DC-456A-8406-D5004D17B9A6}" srcId="{357B976F-7942-4EBE-AC62-CBF5643D2A63}" destId="{FBBCF7C8-C564-4EAA-8DA5-A522233A5473}" srcOrd="2" destOrd="0" parTransId="{E94AB1AC-DF4B-49C3-BC66-ECF746065A7B}" sibTransId="{3F3EFAAE-6374-4844-B5CE-A4C6496537C3}"/>
    <dgm:cxn modelId="{23104908-0C3E-4F70-9F8E-910AF426B3EB}" type="presParOf" srcId="{E92DF882-DCA7-4550-872D-E1F571AA433C}" destId="{307DBE35-2E75-4CFA-B160-DF8AD62E9A09}" srcOrd="0" destOrd="0" presId="urn:microsoft.com/office/officeart/2005/8/layout/radial6"/>
    <dgm:cxn modelId="{CA030D03-44D0-4418-8BA4-6F537E39CC74}" type="presParOf" srcId="{E92DF882-DCA7-4550-872D-E1F571AA433C}" destId="{39CBE435-EC44-4572-A041-41E66497BD7E}" srcOrd="1" destOrd="0" presId="urn:microsoft.com/office/officeart/2005/8/layout/radial6"/>
    <dgm:cxn modelId="{42382E12-1B75-405B-A187-AEAD82B4CD09}" type="presParOf" srcId="{E92DF882-DCA7-4550-872D-E1F571AA433C}" destId="{43CF9377-2D0C-4A2D-AA4D-2DC65952215E}" srcOrd="2" destOrd="0" presId="urn:microsoft.com/office/officeart/2005/8/layout/radial6"/>
    <dgm:cxn modelId="{F09F473B-8DBD-4ED5-8E1D-858586E6B736}" type="presParOf" srcId="{E92DF882-DCA7-4550-872D-E1F571AA433C}" destId="{A98C5040-B767-4274-90E2-E19FBD1A791F}" srcOrd="3" destOrd="0" presId="urn:microsoft.com/office/officeart/2005/8/layout/radial6"/>
    <dgm:cxn modelId="{DDE51FAE-76CF-4A38-8B67-96C8AC3118E7}" type="presParOf" srcId="{E92DF882-DCA7-4550-872D-E1F571AA433C}" destId="{F0376B6E-85EB-4192-8663-78459027D2BB}" srcOrd="4" destOrd="0" presId="urn:microsoft.com/office/officeart/2005/8/layout/radial6"/>
    <dgm:cxn modelId="{85806AD2-8BAA-40F6-B72C-CFB49D90C17F}" type="presParOf" srcId="{E92DF882-DCA7-4550-872D-E1F571AA433C}" destId="{AB667B90-8ED4-46A9-B59D-2F19B43791BD}" srcOrd="5" destOrd="0" presId="urn:microsoft.com/office/officeart/2005/8/layout/radial6"/>
    <dgm:cxn modelId="{35EAAC36-7E22-4BD2-93D5-38D559CCE856}" type="presParOf" srcId="{E92DF882-DCA7-4550-872D-E1F571AA433C}" destId="{1755A9B6-4B18-4F71-90FE-4CD54A0C9075}" srcOrd="6" destOrd="0" presId="urn:microsoft.com/office/officeart/2005/8/layout/radial6"/>
    <dgm:cxn modelId="{8FB26D42-051B-4D47-A6D4-4B8B07AFCA5A}" type="presParOf" srcId="{E92DF882-DCA7-4550-872D-E1F571AA433C}" destId="{86A5F0D2-9572-4CA3-892A-B924C8F94D55}" srcOrd="7" destOrd="0" presId="urn:microsoft.com/office/officeart/2005/8/layout/radial6"/>
    <dgm:cxn modelId="{EBE4E700-F573-42CA-9609-41C0CEFCDF5F}" type="presParOf" srcId="{E92DF882-DCA7-4550-872D-E1F571AA433C}" destId="{CF7A0264-B7D9-4FAD-9E2B-9C2FCFC73853}" srcOrd="8" destOrd="0" presId="urn:microsoft.com/office/officeart/2005/8/layout/radial6"/>
    <dgm:cxn modelId="{D1681549-ACC3-409C-BFC3-729D4734175B}" type="presParOf" srcId="{E92DF882-DCA7-4550-872D-E1F571AA433C}" destId="{08FE588B-E915-490A-8B35-7F043C2176EC}" srcOrd="9" destOrd="0" presId="urn:microsoft.com/office/officeart/2005/8/layout/radial6"/>
    <dgm:cxn modelId="{BB47A4D4-1D25-4FDC-AE40-458DB73B84C8}" type="presParOf" srcId="{E92DF882-DCA7-4550-872D-E1F571AA433C}" destId="{CBBAC38A-DDC0-444C-85EE-B656199D99BE}" srcOrd="10" destOrd="0" presId="urn:microsoft.com/office/officeart/2005/8/layout/radial6"/>
    <dgm:cxn modelId="{25EE5DB7-FD70-4C00-8A96-6E4CBA3498D1}" type="presParOf" srcId="{E92DF882-DCA7-4550-872D-E1F571AA433C}" destId="{486C1C34-127B-4EED-A507-300A17EA8FFA}" srcOrd="11" destOrd="0" presId="urn:microsoft.com/office/officeart/2005/8/layout/radial6"/>
    <dgm:cxn modelId="{F8711CEA-9DE9-40B1-B2AC-71FE9C1023A2}" type="presParOf" srcId="{E92DF882-DCA7-4550-872D-E1F571AA433C}" destId="{7A3DDE8B-19E5-4A0B-A9D5-E9108B3B2ABD}" srcOrd="12" destOrd="0" presId="urn:microsoft.com/office/officeart/2005/8/layout/radial6"/>
    <dgm:cxn modelId="{9FDC5509-1CA0-4501-B116-C31D3CAB8D80}" type="presParOf" srcId="{E92DF882-DCA7-4550-872D-E1F571AA433C}" destId="{462A8E4D-385A-49EB-99BA-BBB64B6C0244}" srcOrd="13" destOrd="0" presId="urn:microsoft.com/office/officeart/2005/8/layout/radial6"/>
    <dgm:cxn modelId="{3E4CC03B-965E-4359-BF21-3B9A0288770E}" type="presParOf" srcId="{E92DF882-DCA7-4550-872D-E1F571AA433C}" destId="{2AFFFDCB-37A4-42E4-B9C2-4B83FAAC2730}" srcOrd="14" destOrd="0" presId="urn:microsoft.com/office/officeart/2005/8/layout/radial6"/>
    <dgm:cxn modelId="{0FD8E9C9-CC52-4C76-97FF-BEB612CAD2E4}" type="presParOf" srcId="{E92DF882-DCA7-4550-872D-E1F571AA433C}" destId="{2BF372E9-F8AC-4E91-BDF6-71D7DA179794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2B0E5E-7B18-4340-B8BD-FA2C0EE6DC2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7B976F-7942-4EBE-AC62-CBF5643D2A63}">
      <dgm:prSet phldrT="[Text]" custT="1"/>
      <dgm:spPr/>
      <dgm:t>
        <a:bodyPr/>
        <a:lstStyle/>
        <a:p>
          <a:r>
            <a:rPr lang="en-US" sz="2400" dirty="0"/>
            <a:t>HIGH FERTILITY CYCLE</a:t>
          </a:r>
        </a:p>
      </dgm:t>
    </dgm:pt>
    <dgm:pt modelId="{8833D485-35BB-444C-B2D2-8D7D9F537B51}" type="parTrans" cxnId="{A8977417-B232-4CC5-BE8C-238E0D2EC21D}">
      <dgm:prSet/>
      <dgm:spPr/>
      <dgm:t>
        <a:bodyPr/>
        <a:lstStyle/>
        <a:p>
          <a:endParaRPr lang="en-US"/>
        </a:p>
      </dgm:t>
    </dgm:pt>
    <dgm:pt modelId="{2103D21B-4897-4252-9DEF-E302DE026427}" type="sibTrans" cxnId="{A8977417-B232-4CC5-BE8C-238E0D2EC21D}">
      <dgm:prSet/>
      <dgm:spPr/>
      <dgm:t>
        <a:bodyPr/>
        <a:lstStyle/>
        <a:p>
          <a:endParaRPr lang="en-US"/>
        </a:p>
      </dgm:t>
    </dgm:pt>
    <dgm:pt modelId="{2DDB95D0-BB43-44BD-9F3A-B4CCE4B64064}">
      <dgm:prSet phldrT="[Text]"/>
      <dgm:spPr/>
      <dgm:t>
        <a:bodyPr/>
        <a:lstStyle/>
        <a:p>
          <a:r>
            <a:rPr lang="en-US" dirty="0"/>
            <a:t>Pregnant by 130 DIM</a:t>
          </a:r>
        </a:p>
      </dgm:t>
    </dgm:pt>
    <dgm:pt modelId="{8FB2936B-F952-40F1-B7B2-6BAA130C4724}" type="parTrans" cxnId="{33D07DEB-5E7F-4F55-83E8-625F1A95A8ED}">
      <dgm:prSet/>
      <dgm:spPr/>
      <dgm:t>
        <a:bodyPr/>
        <a:lstStyle/>
        <a:p>
          <a:endParaRPr lang="en-US"/>
        </a:p>
      </dgm:t>
    </dgm:pt>
    <dgm:pt modelId="{7FE47B4F-5A2B-41F1-8DBB-3022D632A32D}" type="sibTrans" cxnId="{33D07DEB-5E7F-4F55-83E8-625F1A95A8ED}">
      <dgm:prSet/>
      <dgm:spPr/>
      <dgm:t>
        <a:bodyPr/>
        <a:lstStyle/>
        <a:p>
          <a:endParaRPr lang="en-US"/>
        </a:p>
      </dgm:t>
    </dgm:pt>
    <dgm:pt modelId="{72044021-A742-445A-80F4-E6CC32E8BDE6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Less Body Condition Loss</a:t>
          </a:r>
        </a:p>
      </dgm:t>
    </dgm:pt>
    <dgm:pt modelId="{B8730A6A-0B43-4F24-A016-9E0E46E29E8D}" type="parTrans" cxnId="{6203976F-5BBD-4B4C-A9E0-9B974BBDB6B2}">
      <dgm:prSet/>
      <dgm:spPr/>
      <dgm:t>
        <a:bodyPr/>
        <a:lstStyle/>
        <a:p>
          <a:endParaRPr lang="en-US"/>
        </a:p>
      </dgm:t>
    </dgm:pt>
    <dgm:pt modelId="{ECC1D365-B3D0-4E13-A74A-4C57607E1721}" type="sibTrans" cxnId="{6203976F-5BBD-4B4C-A9E0-9B974BBDB6B2}">
      <dgm:prSet/>
      <dgm:spPr/>
      <dgm:t>
        <a:bodyPr/>
        <a:lstStyle/>
        <a:p>
          <a:endParaRPr lang="en-US"/>
        </a:p>
      </dgm:t>
    </dgm:pt>
    <dgm:pt modelId="{FBBCF7C8-C564-4EAA-8DA5-A522233A5473}">
      <dgm:prSet phldrT="[Text]"/>
      <dgm:spPr/>
      <dgm:t>
        <a:bodyPr/>
        <a:lstStyle/>
        <a:p>
          <a:r>
            <a:rPr lang="en-US" dirty="0"/>
            <a:t>Fewer Health Problems</a:t>
          </a:r>
        </a:p>
      </dgm:t>
    </dgm:pt>
    <dgm:pt modelId="{E94AB1AC-DF4B-49C3-BC66-ECF746065A7B}" type="parTrans" cxnId="{E529B2FC-42DC-456A-8406-D5004D17B9A6}">
      <dgm:prSet/>
      <dgm:spPr/>
      <dgm:t>
        <a:bodyPr/>
        <a:lstStyle/>
        <a:p>
          <a:endParaRPr lang="en-US"/>
        </a:p>
      </dgm:t>
    </dgm:pt>
    <dgm:pt modelId="{3F3EFAAE-6374-4844-B5CE-A4C6496537C3}" type="sibTrans" cxnId="{E529B2FC-42DC-456A-8406-D5004D17B9A6}">
      <dgm:prSet/>
      <dgm:spPr/>
      <dgm:t>
        <a:bodyPr/>
        <a:lstStyle/>
        <a:p>
          <a:endParaRPr lang="en-US"/>
        </a:p>
      </dgm:t>
    </dgm:pt>
    <dgm:pt modelId="{166E106C-EA41-48AC-BA64-B52576585E63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Higher Preg/AI</a:t>
          </a:r>
        </a:p>
      </dgm:t>
    </dgm:pt>
    <dgm:pt modelId="{B73216A1-0ECF-46F1-AC84-1460C1C971B9}" type="parTrans" cxnId="{F3B2AB5F-9F37-4352-B1E5-02FDD02520B9}">
      <dgm:prSet/>
      <dgm:spPr/>
      <dgm:t>
        <a:bodyPr/>
        <a:lstStyle/>
        <a:p>
          <a:endParaRPr lang="en-US"/>
        </a:p>
      </dgm:t>
    </dgm:pt>
    <dgm:pt modelId="{BA2947D5-DD2C-4AE1-861D-39F8436CBA2F}" type="sibTrans" cxnId="{F3B2AB5F-9F37-4352-B1E5-02FDD02520B9}">
      <dgm:prSet/>
      <dgm:spPr/>
      <dgm:t>
        <a:bodyPr/>
        <a:lstStyle/>
        <a:p>
          <a:endParaRPr lang="en-US"/>
        </a:p>
      </dgm:t>
    </dgm:pt>
    <dgm:pt modelId="{E1D8344F-C38E-4F2F-9E0F-05E98C8B51B0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Reduced Early Pregnancy Loss</a:t>
          </a:r>
        </a:p>
      </dgm:t>
    </dgm:pt>
    <dgm:pt modelId="{EADD185D-FB4C-4DA2-AEDC-B8182EC89438}" type="parTrans" cxnId="{80DFB071-6FF7-4FE2-9C3D-F19FB528E58F}">
      <dgm:prSet/>
      <dgm:spPr/>
      <dgm:t>
        <a:bodyPr/>
        <a:lstStyle/>
        <a:p>
          <a:endParaRPr lang="en-US"/>
        </a:p>
      </dgm:t>
    </dgm:pt>
    <dgm:pt modelId="{C231FAE0-7C30-46CF-814C-8DF62F911067}" type="sibTrans" cxnId="{80DFB071-6FF7-4FE2-9C3D-F19FB528E58F}">
      <dgm:prSet/>
      <dgm:spPr/>
      <dgm:t>
        <a:bodyPr/>
        <a:lstStyle/>
        <a:p>
          <a:endParaRPr lang="en-US"/>
        </a:p>
      </dgm:t>
    </dgm:pt>
    <dgm:pt modelId="{E92DF882-DCA7-4550-872D-E1F571AA433C}" type="pres">
      <dgm:prSet presAssocID="{7C2B0E5E-7B18-4340-B8BD-FA2C0EE6DC2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07DBE35-2E75-4CFA-B160-DF8AD62E9A09}" type="pres">
      <dgm:prSet presAssocID="{357B976F-7942-4EBE-AC62-CBF5643D2A63}" presName="centerShape" presStyleLbl="node0" presStyleIdx="0" presStyleCnt="1" custScaleX="133082" custScaleY="123324" custLinFactNeighborX="2467" custLinFactNeighborY="3142"/>
      <dgm:spPr/>
    </dgm:pt>
    <dgm:pt modelId="{39CBE435-EC44-4572-A041-41E66497BD7E}" type="pres">
      <dgm:prSet presAssocID="{2DDB95D0-BB43-44BD-9F3A-B4CCE4B64064}" presName="node" presStyleLbl="node1" presStyleIdx="0" presStyleCnt="5" custScaleX="197455" custScaleY="107258">
        <dgm:presLayoutVars>
          <dgm:bulletEnabled val="1"/>
        </dgm:presLayoutVars>
      </dgm:prSet>
      <dgm:spPr/>
    </dgm:pt>
    <dgm:pt modelId="{43CF9377-2D0C-4A2D-AA4D-2DC65952215E}" type="pres">
      <dgm:prSet presAssocID="{2DDB95D0-BB43-44BD-9F3A-B4CCE4B64064}" presName="dummy" presStyleCnt="0"/>
      <dgm:spPr/>
    </dgm:pt>
    <dgm:pt modelId="{A98C5040-B767-4274-90E2-E19FBD1A791F}" type="pres">
      <dgm:prSet presAssocID="{7FE47B4F-5A2B-41F1-8DBB-3022D632A32D}" presName="sibTrans" presStyleLbl="sibTrans2D1" presStyleIdx="0" presStyleCnt="5" custLinFactNeighborX="4339" custLinFactNeighborY="-3654"/>
      <dgm:spPr/>
    </dgm:pt>
    <dgm:pt modelId="{F0376B6E-85EB-4192-8663-78459027D2BB}" type="pres">
      <dgm:prSet presAssocID="{72044021-A742-445A-80F4-E6CC32E8BDE6}" presName="node" presStyleLbl="node1" presStyleIdx="1" presStyleCnt="5" custScaleX="190616" custScaleY="121543" custRadScaleRad="132507" custRadScaleInc="17105">
        <dgm:presLayoutVars>
          <dgm:bulletEnabled val="1"/>
        </dgm:presLayoutVars>
      </dgm:prSet>
      <dgm:spPr/>
    </dgm:pt>
    <dgm:pt modelId="{AB667B90-8ED4-46A9-B59D-2F19B43791BD}" type="pres">
      <dgm:prSet presAssocID="{72044021-A742-445A-80F4-E6CC32E8BDE6}" presName="dummy" presStyleCnt="0"/>
      <dgm:spPr/>
    </dgm:pt>
    <dgm:pt modelId="{1755A9B6-4B18-4F71-90FE-4CD54A0C9075}" type="pres">
      <dgm:prSet presAssocID="{ECC1D365-B3D0-4E13-A74A-4C57607E1721}" presName="sibTrans" presStyleLbl="sibTrans2D1" presStyleIdx="1" presStyleCnt="5" custLinFactNeighborX="4111" custLinFactNeighborY="457"/>
      <dgm:spPr/>
    </dgm:pt>
    <dgm:pt modelId="{86A5F0D2-9572-4CA3-892A-B924C8F94D55}" type="pres">
      <dgm:prSet presAssocID="{FBBCF7C8-C564-4EAA-8DA5-A522233A5473}" presName="node" presStyleLbl="node1" presStyleIdx="2" presStyleCnt="5" custScaleX="186823" custScaleY="135724" custRadScaleRad="116864" custRadScaleInc="-52651">
        <dgm:presLayoutVars>
          <dgm:bulletEnabled val="1"/>
        </dgm:presLayoutVars>
      </dgm:prSet>
      <dgm:spPr/>
    </dgm:pt>
    <dgm:pt modelId="{CF7A0264-B7D9-4FAD-9E2B-9C2FCFC73853}" type="pres">
      <dgm:prSet presAssocID="{FBBCF7C8-C564-4EAA-8DA5-A522233A5473}" presName="dummy" presStyleCnt="0"/>
      <dgm:spPr/>
    </dgm:pt>
    <dgm:pt modelId="{08FE588B-E915-490A-8B35-7F043C2176EC}" type="pres">
      <dgm:prSet presAssocID="{3F3EFAAE-6374-4844-B5CE-A4C6496537C3}" presName="sibTrans" presStyleLbl="sibTrans2D1" presStyleIdx="2" presStyleCnt="5"/>
      <dgm:spPr/>
    </dgm:pt>
    <dgm:pt modelId="{CBBAC38A-DDC0-444C-85EE-B656199D99BE}" type="pres">
      <dgm:prSet presAssocID="{166E106C-EA41-48AC-BA64-B52576585E63}" presName="node" presStyleLbl="node1" presStyleIdx="3" presStyleCnt="5" custScaleX="190925" custScaleY="111688" custRadScaleRad="115120" custRadScaleInc="48160">
        <dgm:presLayoutVars>
          <dgm:bulletEnabled val="1"/>
        </dgm:presLayoutVars>
      </dgm:prSet>
      <dgm:spPr/>
    </dgm:pt>
    <dgm:pt modelId="{486C1C34-127B-4EED-A507-300A17EA8FFA}" type="pres">
      <dgm:prSet presAssocID="{166E106C-EA41-48AC-BA64-B52576585E63}" presName="dummy" presStyleCnt="0"/>
      <dgm:spPr/>
    </dgm:pt>
    <dgm:pt modelId="{7A3DDE8B-19E5-4A0B-A9D5-E9108B3B2ABD}" type="pres">
      <dgm:prSet presAssocID="{BA2947D5-DD2C-4AE1-861D-39F8436CBA2F}" presName="sibTrans" presStyleLbl="sibTrans2D1" presStyleIdx="3" presStyleCnt="5" custScaleX="125829"/>
      <dgm:spPr/>
    </dgm:pt>
    <dgm:pt modelId="{462A8E4D-385A-49EB-99BA-BBB64B6C0244}" type="pres">
      <dgm:prSet presAssocID="{E1D8344F-C38E-4F2F-9E0F-05E98C8B51B0}" presName="node" presStyleLbl="node1" presStyleIdx="4" presStyleCnt="5" custScaleX="189788" custScaleY="120440" custRadScaleRad="122161" custRadScaleInc="-12826">
        <dgm:presLayoutVars>
          <dgm:bulletEnabled val="1"/>
        </dgm:presLayoutVars>
      </dgm:prSet>
      <dgm:spPr/>
    </dgm:pt>
    <dgm:pt modelId="{2AFFFDCB-37A4-42E4-B9C2-4B83FAAC2730}" type="pres">
      <dgm:prSet presAssocID="{E1D8344F-C38E-4F2F-9E0F-05E98C8B51B0}" presName="dummy" presStyleCnt="0"/>
      <dgm:spPr/>
    </dgm:pt>
    <dgm:pt modelId="{2BF372E9-F8AC-4E91-BDF6-71D7DA179794}" type="pres">
      <dgm:prSet presAssocID="{C231FAE0-7C30-46CF-814C-8DF62F911067}" presName="sibTrans" presStyleLbl="sibTrans2D1" presStyleIdx="4" presStyleCnt="5" custLinFactNeighborX="-10541" custLinFactNeighborY="-4710"/>
      <dgm:spPr/>
    </dgm:pt>
  </dgm:ptLst>
  <dgm:cxnLst>
    <dgm:cxn modelId="{A8977417-B232-4CC5-BE8C-238E0D2EC21D}" srcId="{7C2B0E5E-7B18-4340-B8BD-FA2C0EE6DC20}" destId="{357B976F-7942-4EBE-AC62-CBF5643D2A63}" srcOrd="0" destOrd="0" parTransId="{8833D485-35BB-444C-B2D2-8D7D9F537B51}" sibTransId="{2103D21B-4897-4252-9DEF-E302DE026427}"/>
    <dgm:cxn modelId="{977AD017-E9FB-4D79-B9C9-B01EA27FC801}" type="presOf" srcId="{357B976F-7942-4EBE-AC62-CBF5643D2A63}" destId="{307DBE35-2E75-4CFA-B160-DF8AD62E9A09}" srcOrd="0" destOrd="0" presId="urn:microsoft.com/office/officeart/2005/8/layout/radial6"/>
    <dgm:cxn modelId="{84BF1A28-9676-4435-AC08-FA7985FDC93D}" type="presOf" srcId="{ECC1D365-B3D0-4E13-A74A-4C57607E1721}" destId="{1755A9B6-4B18-4F71-90FE-4CD54A0C9075}" srcOrd="0" destOrd="0" presId="urn:microsoft.com/office/officeart/2005/8/layout/radial6"/>
    <dgm:cxn modelId="{F3B2AB5F-9F37-4352-B1E5-02FDD02520B9}" srcId="{357B976F-7942-4EBE-AC62-CBF5643D2A63}" destId="{166E106C-EA41-48AC-BA64-B52576585E63}" srcOrd="3" destOrd="0" parTransId="{B73216A1-0ECF-46F1-AC84-1460C1C971B9}" sibTransId="{BA2947D5-DD2C-4AE1-861D-39F8436CBA2F}"/>
    <dgm:cxn modelId="{6A430947-54E9-45A3-A80A-81B2E62F384D}" type="presOf" srcId="{166E106C-EA41-48AC-BA64-B52576585E63}" destId="{CBBAC38A-DDC0-444C-85EE-B656199D99BE}" srcOrd="0" destOrd="0" presId="urn:microsoft.com/office/officeart/2005/8/layout/radial6"/>
    <dgm:cxn modelId="{E9E0CA48-DAA3-4299-B434-5BA4FEB69C53}" type="presOf" srcId="{7FE47B4F-5A2B-41F1-8DBB-3022D632A32D}" destId="{A98C5040-B767-4274-90E2-E19FBD1A791F}" srcOrd="0" destOrd="0" presId="urn:microsoft.com/office/officeart/2005/8/layout/radial6"/>
    <dgm:cxn modelId="{4C9C834C-A14A-4624-A4A8-72F3164CF820}" type="presOf" srcId="{3F3EFAAE-6374-4844-B5CE-A4C6496537C3}" destId="{08FE588B-E915-490A-8B35-7F043C2176EC}" srcOrd="0" destOrd="0" presId="urn:microsoft.com/office/officeart/2005/8/layout/radial6"/>
    <dgm:cxn modelId="{6203976F-5BBD-4B4C-A9E0-9B974BBDB6B2}" srcId="{357B976F-7942-4EBE-AC62-CBF5643D2A63}" destId="{72044021-A742-445A-80F4-E6CC32E8BDE6}" srcOrd="1" destOrd="0" parTransId="{B8730A6A-0B43-4F24-A016-9E0E46E29E8D}" sibTransId="{ECC1D365-B3D0-4E13-A74A-4C57607E1721}"/>
    <dgm:cxn modelId="{80DFB071-6FF7-4FE2-9C3D-F19FB528E58F}" srcId="{357B976F-7942-4EBE-AC62-CBF5643D2A63}" destId="{E1D8344F-C38E-4F2F-9E0F-05E98C8B51B0}" srcOrd="4" destOrd="0" parTransId="{EADD185D-FB4C-4DA2-AEDC-B8182EC89438}" sibTransId="{C231FAE0-7C30-46CF-814C-8DF62F911067}"/>
    <dgm:cxn modelId="{64D0B753-090A-40F9-BE72-4CAE6CC8EAAA}" type="presOf" srcId="{7C2B0E5E-7B18-4340-B8BD-FA2C0EE6DC20}" destId="{E92DF882-DCA7-4550-872D-E1F571AA433C}" srcOrd="0" destOrd="0" presId="urn:microsoft.com/office/officeart/2005/8/layout/radial6"/>
    <dgm:cxn modelId="{24D34F7B-5562-499C-800B-E96FA8C76DEE}" type="presOf" srcId="{E1D8344F-C38E-4F2F-9E0F-05E98C8B51B0}" destId="{462A8E4D-385A-49EB-99BA-BBB64B6C0244}" srcOrd="0" destOrd="0" presId="urn:microsoft.com/office/officeart/2005/8/layout/radial6"/>
    <dgm:cxn modelId="{8AEFBE88-E33B-4428-A5D0-6A6D30417A10}" type="presOf" srcId="{BA2947D5-DD2C-4AE1-861D-39F8436CBA2F}" destId="{7A3DDE8B-19E5-4A0B-A9D5-E9108B3B2ABD}" srcOrd="0" destOrd="0" presId="urn:microsoft.com/office/officeart/2005/8/layout/radial6"/>
    <dgm:cxn modelId="{AB9626AF-629D-4C63-8197-66C14C9839B5}" type="presOf" srcId="{C231FAE0-7C30-46CF-814C-8DF62F911067}" destId="{2BF372E9-F8AC-4E91-BDF6-71D7DA179794}" srcOrd="0" destOrd="0" presId="urn:microsoft.com/office/officeart/2005/8/layout/radial6"/>
    <dgm:cxn modelId="{B81358BB-AD2E-4286-ACFF-5A89973E037D}" type="presOf" srcId="{2DDB95D0-BB43-44BD-9F3A-B4CCE4B64064}" destId="{39CBE435-EC44-4572-A041-41E66497BD7E}" srcOrd="0" destOrd="0" presId="urn:microsoft.com/office/officeart/2005/8/layout/radial6"/>
    <dgm:cxn modelId="{08FAC0D1-A87C-4BA7-A5F7-5967B75F6A74}" type="presOf" srcId="{FBBCF7C8-C564-4EAA-8DA5-A522233A5473}" destId="{86A5F0D2-9572-4CA3-892A-B924C8F94D55}" srcOrd="0" destOrd="0" presId="urn:microsoft.com/office/officeart/2005/8/layout/radial6"/>
    <dgm:cxn modelId="{84BE85D4-4343-428E-AE25-439380F0A84E}" type="presOf" srcId="{72044021-A742-445A-80F4-E6CC32E8BDE6}" destId="{F0376B6E-85EB-4192-8663-78459027D2BB}" srcOrd="0" destOrd="0" presId="urn:microsoft.com/office/officeart/2005/8/layout/radial6"/>
    <dgm:cxn modelId="{33D07DEB-5E7F-4F55-83E8-625F1A95A8ED}" srcId="{357B976F-7942-4EBE-AC62-CBF5643D2A63}" destId="{2DDB95D0-BB43-44BD-9F3A-B4CCE4B64064}" srcOrd="0" destOrd="0" parTransId="{8FB2936B-F952-40F1-B7B2-6BAA130C4724}" sibTransId="{7FE47B4F-5A2B-41F1-8DBB-3022D632A32D}"/>
    <dgm:cxn modelId="{E529B2FC-42DC-456A-8406-D5004D17B9A6}" srcId="{357B976F-7942-4EBE-AC62-CBF5643D2A63}" destId="{FBBCF7C8-C564-4EAA-8DA5-A522233A5473}" srcOrd="2" destOrd="0" parTransId="{E94AB1AC-DF4B-49C3-BC66-ECF746065A7B}" sibTransId="{3F3EFAAE-6374-4844-B5CE-A4C6496537C3}"/>
    <dgm:cxn modelId="{D9AB75A8-D96B-4BB4-9393-35E1E5464E23}" type="presParOf" srcId="{E92DF882-DCA7-4550-872D-E1F571AA433C}" destId="{307DBE35-2E75-4CFA-B160-DF8AD62E9A09}" srcOrd="0" destOrd="0" presId="urn:microsoft.com/office/officeart/2005/8/layout/radial6"/>
    <dgm:cxn modelId="{122789D8-226C-4C65-9D5E-51A30206B4DB}" type="presParOf" srcId="{E92DF882-DCA7-4550-872D-E1F571AA433C}" destId="{39CBE435-EC44-4572-A041-41E66497BD7E}" srcOrd="1" destOrd="0" presId="urn:microsoft.com/office/officeart/2005/8/layout/radial6"/>
    <dgm:cxn modelId="{EE15FFA6-E7FE-42A4-B0C5-314BC85051A3}" type="presParOf" srcId="{E92DF882-DCA7-4550-872D-E1F571AA433C}" destId="{43CF9377-2D0C-4A2D-AA4D-2DC65952215E}" srcOrd="2" destOrd="0" presId="urn:microsoft.com/office/officeart/2005/8/layout/radial6"/>
    <dgm:cxn modelId="{3E9A0BB1-6D95-4635-A2C7-D9DBBB1D1DB3}" type="presParOf" srcId="{E92DF882-DCA7-4550-872D-E1F571AA433C}" destId="{A98C5040-B767-4274-90E2-E19FBD1A791F}" srcOrd="3" destOrd="0" presId="urn:microsoft.com/office/officeart/2005/8/layout/radial6"/>
    <dgm:cxn modelId="{82F90B00-5B70-41D9-8F95-624DF2CB0AAE}" type="presParOf" srcId="{E92DF882-DCA7-4550-872D-E1F571AA433C}" destId="{F0376B6E-85EB-4192-8663-78459027D2BB}" srcOrd="4" destOrd="0" presId="urn:microsoft.com/office/officeart/2005/8/layout/radial6"/>
    <dgm:cxn modelId="{FD4FFCF7-85E5-4617-8B17-670A69DB04A1}" type="presParOf" srcId="{E92DF882-DCA7-4550-872D-E1F571AA433C}" destId="{AB667B90-8ED4-46A9-B59D-2F19B43791BD}" srcOrd="5" destOrd="0" presId="urn:microsoft.com/office/officeart/2005/8/layout/radial6"/>
    <dgm:cxn modelId="{85474A93-BB1A-4922-AE23-7785E79DA6C0}" type="presParOf" srcId="{E92DF882-DCA7-4550-872D-E1F571AA433C}" destId="{1755A9B6-4B18-4F71-90FE-4CD54A0C9075}" srcOrd="6" destOrd="0" presId="urn:microsoft.com/office/officeart/2005/8/layout/radial6"/>
    <dgm:cxn modelId="{A9F4AA47-1117-4D64-9D79-D06D3B4B0694}" type="presParOf" srcId="{E92DF882-DCA7-4550-872D-E1F571AA433C}" destId="{86A5F0D2-9572-4CA3-892A-B924C8F94D55}" srcOrd="7" destOrd="0" presId="urn:microsoft.com/office/officeart/2005/8/layout/radial6"/>
    <dgm:cxn modelId="{E0356AB8-BAC0-4918-8826-863C783FFBE4}" type="presParOf" srcId="{E92DF882-DCA7-4550-872D-E1F571AA433C}" destId="{CF7A0264-B7D9-4FAD-9E2B-9C2FCFC73853}" srcOrd="8" destOrd="0" presId="urn:microsoft.com/office/officeart/2005/8/layout/radial6"/>
    <dgm:cxn modelId="{41965572-6DB7-4B8E-AE2B-110A69E6A69B}" type="presParOf" srcId="{E92DF882-DCA7-4550-872D-E1F571AA433C}" destId="{08FE588B-E915-490A-8B35-7F043C2176EC}" srcOrd="9" destOrd="0" presId="urn:microsoft.com/office/officeart/2005/8/layout/radial6"/>
    <dgm:cxn modelId="{4DAA91A6-00D5-45AC-BF37-20D32615ABDD}" type="presParOf" srcId="{E92DF882-DCA7-4550-872D-E1F571AA433C}" destId="{CBBAC38A-DDC0-444C-85EE-B656199D99BE}" srcOrd="10" destOrd="0" presId="urn:microsoft.com/office/officeart/2005/8/layout/radial6"/>
    <dgm:cxn modelId="{E72EAADF-5322-4878-9856-22494BAC6475}" type="presParOf" srcId="{E92DF882-DCA7-4550-872D-E1F571AA433C}" destId="{486C1C34-127B-4EED-A507-300A17EA8FFA}" srcOrd="11" destOrd="0" presId="urn:microsoft.com/office/officeart/2005/8/layout/radial6"/>
    <dgm:cxn modelId="{659C2B07-B05E-40A3-A7D6-5799A4CD9D73}" type="presParOf" srcId="{E92DF882-DCA7-4550-872D-E1F571AA433C}" destId="{7A3DDE8B-19E5-4A0B-A9D5-E9108B3B2ABD}" srcOrd="12" destOrd="0" presId="urn:microsoft.com/office/officeart/2005/8/layout/radial6"/>
    <dgm:cxn modelId="{D56A5947-3C07-4FD7-AE5B-310CD8ECC2E7}" type="presParOf" srcId="{E92DF882-DCA7-4550-872D-E1F571AA433C}" destId="{462A8E4D-385A-49EB-99BA-BBB64B6C0244}" srcOrd="13" destOrd="0" presId="urn:microsoft.com/office/officeart/2005/8/layout/radial6"/>
    <dgm:cxn modelId="{252F074D-46AE-4D43-A31A-76221B5FA9DC}" type="presParOf" srcId="{E92DF882-DCA7-4550-872D-E1F571AA433C}" destId="{2AFFFDCB-37A4-42E4-B9C2-4B83FAAC2730}" srcOrd="14" destOrd="0" presId="urn:microsoft.com/office/officeart/2005/8/layout/radial6"/>
    <dgm:cxn modelId="{2278BF20-7C1E-46E5-BFA7-2EDB01D40022}" type="presParOf" srcId="{E92DF882-DCA7-4550-872D-E1F571AA433C}" destId="{2BF372E9-F8AC-4E91-BDF6-71D7DA179794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372E9-F8AC-4E91-BDF6-71D7DA179794}">
      <dsp:nvSpPr>
        <dsp:cNvPr id="0" name=""/>
        <dsp:cNvSpPr/>
      </dsp:nvSpPr>
      <dsp:spPr>
        <a:xfrm>
          <a:off x="769148" y="308342"/>
          <a:ext cx="4298619" cy="4298619"/>
        </a:xfrm>
        <a:prstGeom prst="blockArc">
          <a:avLst>
            <a:gd name="adj1" fmla="val 11809105"/>
            <a:gd name="adj2" fmla="val 16973784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DDE8B-19E5-4A0B-A9D5-E9108B3B2ABD}">
      <dsp:nvSpPr>
        <dsp:cNvPr id="0" name=""/>
        <dsp:cNvSpPr/>
      </dsp:nvSpPr>
      <dsp:spPr>
        <a:xfrm>
          <a:off x="655268" y="548723"/>
          <a:ext cx="5408909" cy="4298619"/>
        </a:xfrm>
        <a:prstGeom prst="blockArc">
          <a:avLst>
            <a:gd name="adj1" fmla="val 7702086"/>
            <a:gd name="adj2" fmla="val 11874153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E588B-E915-490A-8B35-7F043C2176EC}">
      <dsp:nvSpPr>
        <dsp:cNvPr id="0" name=""/>
        <dsp:cNvSpPr/>
      </dsp:nvSpPr>
      <dsp:spPr>
        <a:xfrm>
          <a:off x="1716948" y="1130478"/>
          <a:ext cx="4298619" cy="4298619"/>
        </a:xfrm>
        <a:prstGeom prst="blockArc">
          <a:avLst>
            <a:gd name="adj1" fmla="val 1809334"/>
            <a:gd name="adj2" fmla="val 8972376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5A9B6-4B18-4F71-90FE-4CD54A0C9075}">
      <dsp:nvSpPr>
        <dsp:cNvPr id="0" name=""/>
        <dsp:cNvSpPr/>
      </dsp:nvSpPr>
      <dsp:spPr>
        <a:xfrm>
          <a:off x="2397603" y="565277"/>
          <a:ext cx="4298619" cy="4298619"/>
        </a:xfrm>
        <a:prstGeom prst="blockArc">
          <a:avLst>
            <a:gd name="adj1" fmla="val 20518019"/>
            <a:gd name="adj2" fmla="val 3080682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C5040-B767-4274-90E2-E19FBD1A791F}">
      <dsp:nvSpPr>
        <dsp:cNvPr id="0" name=""/>
        <dsp:cNvSpPr/>
      </dsp:nvSpPr>
      <dsp:spPr>
        <a:xfrm>
          <a:off x="2392961" y="342398"/>
          <a:ext cx="4298619" cy="4298619"/>
        </a:xfrm>
        <a:prstGeom prst="blockArc">
          <a:avLst>
            <a:gd name="adj1" fmla="val 15347013"/>
            <a:gd name="adj2" fmla="val 20597223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DBE35-2E75-4CFA-B160-DF8AD62E9A09}">
      <dsp:nvSpPr>
        <dsp:cNvPr id="0" name=""/>
        <dsp:cNvSpPr/>
      </dsp:nvSpPr>
      <dsp:spPr>
        <a:xfrm>
          <a:off x="2554587" y="1491423"/>
          <a:ext cx="2632101" cy="24391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HIGH FERTILITY CYCLE</a:t>
          </a:r>
        </a:p>
      </dsp:txBody>
      <dsp:txXfrm>
        <a:off x="2940049" y="1848622"/>
        <a:ext cx="1861177" cy="1724709"/>
      </dsp:txXfrm>
    </dsp:sp>
    <dsp:sp modelId="{39CBE435-EC44-4572-A041-41E66497BD7E}">
      <dsp:nvSpPr>
        <dsp:cNvPr id="0" name=""/>
        <dsp:cNvSpPr/>
      </dsp:nvSpPr>
      <dsp:spPr>
        <a:xfrm>
          <a:off x="2473308" y="-128866"/>
          <a:ext cx="2733691" cy="14849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Pregnant by 130 DIM</a:t>
          </a:r>
        </a:p>
      </dsp:txBody>
      <dsp:txXfrm>
        <a:off x="2873648" y="88599"/>
        <a:ext cx="1933011" cy="1050017"/>
      </dsp:txXfrm>
    </dsp:sp>
    <dsp:sp modelId="{F0376B6E-85EB-4192-8663-78459027D2BB}">
      <dsp:nvSpPr>
        <dsp:cNvPr id="0" name=""/>
        <dsp:cNvSpPr/>
      </dsp:nvSpPr>
      <dsp:spPr>
        <a:xfrm>
          <a:off x="5047032" y="1203661"/>
          <a:ext cx="2639007" cy="16827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Less Body Condition Loss</a:t>
          </a:r>
        </a:p>
      </dsp:txBody>
      <dsp:txXfrm>
        <a:off x="5433506" y="1450089"/>
        <a:ext cx="1866059" cy="1189861"/>
      </dsp:txXfrm>
    </dsp:sp>
    <dsp:sp modelId="{86A5F0D2-9572-4CA3-892A-B924C8F94D55}">
      <dsp:nvSpPr>
        <dsp:cNvPr id="0" name=""/>
        <dsp:cNvSpPr/>
      </dsp:nvSpPr>
      <dsp:spPr>
        <a:xfrm>
          <a:off x="4388347" y="3394931"/>
          <a:ext cx="2586495" cy="18790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Fewer Health Problems</a:t>
          </a:r>
        </a:p>
      </dsp:txBody>
      <dsp:txXfrm>
        <a:off x="4767130" y="3670111"/>
        <a:ext cx="1828929" cy="1328688"/>
      </dsp:txXfrm>
    </dsp:sp>
    <dsp:sp modelId="{CBBAC38A-DDC0-444C-85EE-B656199D99BE}">
      <dsp:nvSpPr>
        <dsp:cNvPr id="0" name=""/>
        <dsp:cNvSpPr/>
      </dsp:nvSpPr>
      <dsp:spPr>
        <a:xfrm>
          <a:off x="734915" y="3570959"/>
          <a:ext cx="2643285" cy="15462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Higher Preg/AI</a:t>
          </a:r>
        </a:p>
      </dsp:txBody>
      <dsp:txXfrm>
        <a:off x="1122015" y="3797406"/>
        <a:ext cx="1869085" cy="1093384"/>
      </dsp:txXfrm>
    </dsp:sp>
    <dsp:sp modelId="{462A8E4D-385A-49EB-99BA-BBB64B6C0244}">
      <dsp:nvSpPr>
        <dsp:cNvPr id="0" name=""/>
        <dsp:cNvSpPr/>
      </dsp:nvSpPr>
      <dsp:spPr>
        <a:xfrm>
          <a:off x="48136" y="1218934"/>
          <a:ext cx="2627544" cy="16674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Reduced Early Pregnancy Loss</a:t>
          </a:r>
        </a:p>
      </dsp:txBody>
      <dsp:txXfrm>
        <a:off x="432931" y="1463126"/>
        <a:ext cx="1857954" cy="11790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372E9-F8AC-4E91-BDF6-71D7DA179794}">
      <dsp:nvSpPr>
        <dsp:cNvPr id="0" name=""/>
        <dsp:cNvSpPr/>
      </dsp:nvSpPr>
      <dsp:spPr>
        <a:xfrm>
          <a:off x="405232" y="341576"/>
          <a:ext cx="4048574" cy="4048574"/>
        </a:xfrm>
        <a:prstGeom prst="blockArc">
          <a:avLst>
            <a:gd name="adj1" fmla="val 11900065"/>
            <a:gd name="adj2" fmla="val 16206256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DDE8B-19E5-4A0B-A9D5-E9108B3B2ABD}">
      <dsp:nvSpPr>
        <dsp:cNvPr id="0" name=""/>
        <dsp:cNvSpPr/>
      </dsp:nvSpPr>
      <dsp:spPr>
        <a:xfrm>
          <a:off x="204611" y="786820"/>
          <a:ext cx="5094280" cy="4048574"/>
        </a:xfrm>
        <a:prstGeom prst="blockArc">
          <a:avLst>
            <a:gd name="adj1" fmla="val 8375926"/>
            <a:gd name="adj2" fmla="val 12378885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E588B-E915-490A-8B35-7F043C2176EC}">
      <dsp:nvSpPr>
        <dsp:cNvPr id="0" name=""/>
        <dsp:cNvSpPr/>
      </dsp:nvSpPr>
      <dsp:spPr>
        <a:xfrm>
          <a:off x="848559" y="944525"/>
          <a:ext cx="4048574" cy="4048574"/>
        </a:xfrm>
        <a:prstGeom prst="blockArc">
          <a:avLst>
            <a:gd name="adj1" fmla="val 2059079"/>
            <a:gd name="adj2" fmla="val 8721767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5A9B6-4B18-4F71-90FE-4CD54A0C9075}">
      <dsp:nvSpPr>
        <dsp:cNvPr id="0" name=""/>
        <dsp:cNvSpPr/>
      </dsp:nvSpPr>
      <dsp:spPr>
        <a:xfrm>
          <a:off x="1121632" y="820963"/>
          <a:ext cx="4048574" cy="4048574"/>
        </a:xfrm>
        <a:prstGeom prst="blockArc">
          <a:avLst>
            <a:gd name="adj1" fmla="val 19976682"/>
            <a:gd name="adj2" fmla="val 2368016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C5040-B767-4274-90E2-E19FBD1A791F}">
      <dsp:nvSpPr>
        <dsp:cNvPr id="0" name=""/>
        <dsp:cNvSpPr/>
      </dsp:nvSpPr>
      <dsp:spPr>
        <a:xfrm>
          <a:off x="1017254" y="384323"/>
          <a:ext cx="4048574" cy="4048574"/>
        </a:xfrm>
        <a:prstGeom prst="blockArc">
          <a:avLst>
            <a:gd name="adj1" fmla="val 16189576"/>
            <a:gd name="adj2" fmla="val 20486762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DBE35-2E75-4CFA-B160-DF8AD62E9A09}">
      <dsp:nvSpPr>
        <dsp:cNvPr id="0" name=""/>
        <dsp:cNvSpPr/>
      </dsp:nvSpPr>
      <dsp:spPr>
        <a:xfrm>
          <a:off x="1716720" y="1531064"/>
          <a:ext cx="2481434" cy="2299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HIGH FERTILITY CYCLE</a:t>
          </a:r>
        </a:p>
      </dsp:txBody>
      <dsp:txXfrm>
        <a:off x="2080118" y="1867816"/>
        <a:ext cx="1754638" cy="1625983"/>
      </dsp:txXfrm>
    </dsp:sp>
    <dsp:sp modelId="{39CBE435-EC44-4572-A041-41E66497BD7E}">
      <dsp:nvSpPr>
        <dsp:cNvPr id="0" name=""/>
        <dsp:cNvSpPr/>
      </dsp:nvSpPr>
      <dsp:spPr>
        <a:xfrm>
          <a:off x="1571273" y="-120717"/>
          <a:ext cx="2577209" cy="13999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Pregnant by 130 DIM</a:t>
          </a:r>
        </a:p>
      </dsp:txBody>
      <dsp:txXfrm>
        <a:off x="1948697" y="84300"/>
        <a:ext cx="1822361" cy="989911"/>
      </dsp:txXfrm>
    </dsp:sp>
    <dsp:sp modelId="{F0376B6E-85EB-4192-8663-78459027D2BB}">
      <dsp:nvSpPr>
        <dsp:cNvPr id="0" name=""/>
        <dsp:cNvSpPr/>
      </dsp:nvSpPr>
      <dsp:spPr>
        <a:xfrm>
          <a:off x="3496428" y="1134175"/>
          <a:ext cx="2487945" cy="1586395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Less Body Condition Loss</a:t>
          </a:r>
        </a:p>
      </dsp:txBody>
      <dsp:txXfrm>
        <a:off x="3860779" y="1366497"/>
        <a:ext cx="1759243" cy="1121751"/>
      </dsp:txXfrm>
    </dsp:sp>
    <dsp:sp modelId="{86A5F0D2-9572-4CA3-892A-B924C8F94D55}">
      <dsp:nvSpPr>
        <dsp:cNvPr id="0" name=""/>
        <dsp:cNvSpPr/>
      </dsp:nvSpPr>
      <dsp:spPr>
        <a:xfrm>
          <a:off x="3286721" y="3197841"/>
          <a:ext cx="2438438" cy="1771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Fewer Health Problems</a:t>
          </a:r>
        </a:p>
      </dsp:txBody>
      <dsp:txXfrm>
        <a:off x="3643822" y="3457269"/>
        <a:ext cx="1724236" cy="1252631"/>
      </dsp:txXfrm>
    </dsp:sp>
    <dsp:sp modelId="{CBBAC38A-DDC0-444C-85EE-B656199D99BE}">
      <dsp:nvSpPr>
        <dsp:cNvPr id="0" name=""/>
        <dsp:cNvSpPr/>
      </dsp:nvSpPr>
      <dsp:spPr>
        <a:xfrm>
          <a:off x="0" y="3363783"/>
          <a:ext cx="2491978" cy="1457766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Higher Preg/AI</a:t>
          </a:r>
        </a:p>
      </dsp:txBody>
      <dsp:txXfrm>
        <a:off x="364942" y="3577268"/>
        <a:ext cx="1762094" cy="1030796"/>
      </dsp:txXfrm>
    </dsp:sp>
    <dsp:sp modelId="{462A8E4D-385A-49EB-99BA-BBB64B6C0244}">
      <dsp:nvSpPr>
        <dsp:cNvPr id="0" name=""/>
        <dsp:cNvSpPr/>
      </dsp:nvSpPr>
      <dsp:spPr>
        <a:xfrm>
          <a:off x="-259214" y="1148567"/>
          <a:ext cx="2477138" cy="1571999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Reduced Early Pregnancy Loss</a:t>
          </a:r>
        </a:p>
      </dsp:txBody>
      <dsp:txXfrm>
        <a:off x="103554" y="1378781"/>
        <a:ext cx="1751602" cy="11115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372E9-F8AC-4E91-BDF6-71D7DA179794}">
      <dsp:nvSpPr>
        <dsp:cNvPr id="0" name=""/>
        <dsp:cNvSpPr/>
      </dsp:nvSpPr>
      <dsp:spPr>
        <a:xfrm>
          <a:off x="405232" y="341576"/>
          <a:ext cx="4048574" cy="4048574"/>
        </a:xfrm>
        <a:prstGeom prst="blockArc">
          <a:avLst>
            <a:gd name="adj1" fmla="val 11900065"/>
            <a:gd name="adj2" fmla="val 16206256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DDE8B-19E5-4A0B-A9D5-E9108B3B2ABD}">
      <dsp:nvSpPr>
        <dsp:cNvPr id="0" name=""/>
        <dsp:cNvSpPr/>
      </dsp:nvSpPr>
      <dsp:spPr>
        <a:xfrm>
          <a:off x="204611" y="786820"/>
          <a:ext cx="5094280" cy="4048574"/>
        </a:xfrm>
        <a:prstGeom prst="blockArc">
          <a:avLst>
            <a:gd name="adj1" fmla="val 8375926"/>
            <a:gd name="adj2" fmla="val 12378885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E588B-E915-490A-8B35-7F043C2176EC}">
      <dsp:nvSpPr>
        <dsp:cNvPr id="0" name=""/>
        <dsp:cNvSpPr/>
      </dsp:nvSpPr>
      <dsp:spPr>
        <a:xfrm>
          <a:off x="848559" y="944525"/>
          <a:ext cx="4048574" cy="4048574"/>
        </a:xfrm>
        <a:prstGeom prst="blockArc">
          <a:avLst>
            <a:gd name="adj1" fmla="val 2059079"/>
            <a:gd name="adj2" fmla="val 8721767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5A9B6-4B18-4F71-90FE-4CD54A0C9075}">
      <dsp:nvSpPr>
        <dsp:cNvPr id="0" name=""/>
        <dsp:cNvSpPr/>
      </dsp:nvSpPr>
      <dsp:spPr>
        <a:xfrm>
          <a:off x="1121632" y="820963"/>
          <a:ext cx="4048574" cy="4048574"/>
        </a:xfrm>
        <a:prstGeom prst="blockArc">
          <a:avLst>
            <a:gd name="adj1" fmla="val 19976682"/>
            <a:gd name="adj2" fmla="val 2368016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C5040-B767-4274-90E2-E19FBD1A791F}">
      <dsp:nvSpPr>
        <dsp:cNvPr id="0" name=""/>
        <dsp:cNvSpPr/>
      </dsp:nvSpPr>
      <dsp:spPr>
        <a:xfrm>
          <a:off x="1017254" y="384323"/>
          <a:ext cx="4048574" cy="4048574"/>
        </a:xfrm>
        <a:prstGeom prst="blockArc">
          <a:avLst>
            <a:gd name="adj1" fmla="val 16189576"/>
            <a:gd name="adj2" fmla="val 20486762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DBE35-2E75-4CFA-B160-DF8AD62E9A09}">
      <dsp:nvSpPr>
        <dsp:cNvPr id="0" name=""/>
        <dsp:cNvSpPr/>
      </dsp:nvSpPr>
      <dsp:spPr>
        <a:xfrm>
          <a:off x="1716720" y="1531064"/>
          <a:ext cx="2481434" cy="2299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HIGH FERTILITY CYCLE</a:t>
          </a:r>
        </a:p>
      </dsp:txBody>
      <dsp:txXfrm>
        <a:off x="2080118" y="1867816"/>
        <a:ext cx="1754638" cy="1625983"/>
      </dsp:txXfrm>
    </dsp:sp>
    <dsp:sp modelId="{39CBE435-EC44-4572-A041-41E66497BD7E}">
      <dsp:nvSpPr>
        <dsp:cNvPr id="0" name=""/>
        <dsp:cNvSpPr/>
      </dsp:nvSpPr>
      <dsp:spPr>
        <a:xfrm>
          <a:off x="1571273" y="-120717"/>
          <a:ext cx="2577209" cy="13999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Pregnant by 130 DIM</a:t>
          </a:r>
        </a:p>
      </dsp:txBody>
      <dsp:txXfrm>
        <a:off x="1948697" y="84300"/>
        <a:ext cx="1822361" cy="989911"/>
      </dsp:txXfrm>
    </dsp:sp>
    <dsp:sp modelId="{F0376B6E-85EB-4192-8663-78459027D2BB}">
      <dsp:nvSpPr>
        <dsp:cNvPr id="0" name=""/>
        <dsp:cNvSpPr/>
      </dsp:nvSpPr>
      <dsp:spPr>
        <a:xfrm>
          <a:off x="3496428" y="1134175"/>
          <a:ext cx="2487945" cy="1586395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Less Body Condition Loss</a:t>
          </a:r>
        </a:p>
      </dsp:txBody>
      <dsp:txXfrm>
        <a:off x="3860779" y="1366497"/>
        <a:ext cx="1759243" cy="1121751"/>
      </dsp:txXfrm>
    </dsp:sp>
    <dsp:sp modelId="{86A5F0D2-9572-4CA3-892A-B924C8F94D55}">
      <dsp:nvSpPr>
        <dsp:cNvPr id="0" name=""/>
        <dsp:cNvSpPr/>
      </dsp:nvSpPr>
      <dsp:spPr>
        <a:xfrm>
          <a:off x="3286721" y="3197841"/>
          <a:ext cx="2438438" cy="1771487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Fewer Health Problems</a:t>
          </a:r>
        </a:p>
      </dsp:txBody>
      <dsp:txXfrm>
        <a:off x="3643822" y="3457269"/>
        <a:ext cx="1724236" cy="1252631"/>
      </dsp:txXfrm>
    </dsp:sp>
    <dsp:sp modelId="{CBBAC38A-DDC0-444C-85EE-B656199D99BE}">
      <dsp:nvSpPr>
        <dsp:cNvPr id="0" name=""/>
        <dsp:cNvSpPr/>
      </dsp:nvSpPr>
      <dsp:spPr>
        <a:xfrm>
          <a:off x="0" y="3363783"/>
          <a:ext cx="2491978" cy="1457766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Higher Preg/AI</a:t>
          </a:r>
        </a:p>
      </dsp:txBody>
      <dsp:txXfrm>
        <a:off x="364942" y="3577268"/>
        <a:ext cx="1762094" cy="1030796"/>
      </dsp:txXfrm>
    </dsp:sp>
    <dsp:sp modelId="{462A8E4D-385A-49EB-99BA-BBB64B6C0244}">
      <dsp:nvSpPr>
        <dsp:cNvPr id="0" name=""/>
        <dsp:cNvSpPr/>
      </dsp:nvSpPr>
      <dsp:spPr>
        <a:xfrm>
          <a:off x="-259214" y="1148567"/>
          <a:ext cx="2477138" cy="1571999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Reduced Early Pregnancy Loss</a:t>
          </a:r>
        </a:p>
      </dsp:txBody>
      <dsp:txXfrm>
        <a:off x="103554" y="1378781"/>
        <a:ext cx="1751602" cy="11115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372E9-F8AC-4E91-BDF6-71D7DA179794}">
      <dsp:nvSpPr>
        <dsp:cNvPr id="0" name=""/>
        <dsp:cNvSpPr/>
      </dsp:nvSpPr>
      <dsp:spPr>
        <a:xfrm>
          <a:off x="405232" y="341576"/>
          <a:ext cx="4048574" cy="4048574"/>
        </a:xfrm>
        <a:prstGeom prst="blockArc">
          <a:avLst>
            <a:gd name="adj1" fmla="val 11900065"/>
            <a:gd name="adj2" fmla="val 16206256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DDE8B-19E5-4A0B-A9D5-E9108B3B2ABD}">
      <dsp:nvSpPr>
        <dsp:cNvPr id="0" name=""/>
        <dsp:cNvSpPr/>
      </dsp:nvSpPr>
      <dsp:spPr>
        <a:xfrm>
          <a:off x="204611" y="786820"/>
          <a:ext cx="5094280" cy="4048574"/>
        </a:xfrm>
        <a:prstGeom prst="blockArc">
          <a:avLst>
            <a:gd name="adj1" fmla="val 8375926"/>
            <a:gd name="adj2" fmla="val 12378885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E588B-E915-490A-8B35-7F043C2176EC}">
      <dsp:nvSpPr>
        <dsp:cNvPr id="0" name=""/>
        <dsp:cNvSpPr/>
      </dsp:nvSpPr>
      <dsp:spPr>
        <a:xfrm>
          <a:off x="848559" y="944525"/>
          <a:ext cx="4048574" cy="4048574"/>
        </a:xfrm>
        <a:prstGeom prst="blockArc">
          <a:avLst>
            <a:gd name="adj1" fmla="val 2059079"/>
            <a:gd name="adj2" fmla="val 8721767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5A9B6-4B18-4F71-90FE-4CD54A0C9075}">
      <dsp:nvSpPr>
        <dsp:cNvPr id="0" name=""/>
        <dsp:cNvSpPr/>
      </dsp:nvSpPr>
      <dsp:spPr>
        <a:xfrm>
          <a:off x="1121632" y="820963"/>
          <a:ext cx="4048574" cy="4048574"/>
        </a:xfrm>
        <a:prstGeom prst="blockArc">
          <a:avLst>
            <a:gd name="adj1" fmla="val 19976682"/>
            <a:gd name="adj2" fmla="val 2368016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C5040-B767-4274-90E2-E19FBD1A791F}">
      <dsp:nvSpPr>
        <dsp:cNvPr id="0" name=""/>
        <dsp:cNvSpPr/>
      </dsp:nvSpPr>
      <dsp:spPr>
        <a:xfrm>
          <a:off x="1017254" y="384323"/>
          <a:ext cx="4048574" cy="4048574"/>
        </a:xfrm>
        <a:prstGeom prst="blockArc">
          <a:avLst>
            <a:gd name="adj1" fmla="val 16189576"/>
            <a:gd name="adj2" fmla="val 20486762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DBE35-2E75-4CFA-B160-DF8AD62E9A09}">
      <dsp:nvSpPr>
        <dsp:cNvPr id="0" name=""/>
        <dsp:cNvSpPr/>
      </dsp:nvSpPr>
      <dsp:spPr>
        <a:xfrm>
          <a:off x="1716720" y="1531064"/>
          <a:ext cx="2481434" cy="2299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HIGH FERTILITY CYCLE</a:t>
          </a:r>
        </a:p>
      </dsp:txBody>
      <dsp:txXfrm>
        <a:off x="2080118" y="1867816"/>
        <a:ext cx="1754638" cy="1625983"/>
      </dsp:txXfrm>
    </dsp:sp>
    <dsp:sp modelId="{39CBE435-EC44-4572-A041-41E66497BD7E}">
      <dsp:nvSpPr>
        <dsp:cNvPr id="0" name=""/>
        <dsp:cNvSpPr/>
      </dsp:nvSpPr>
      <dsp:spPr>
        <a:xfrm>
          <a:off x="1571273" y="-120717"/>
          <a:ext cx="2577209" cy="13999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Pregnant by 130 DIM</a:t>
          </a:r>
        </a:p>
      </dsp:txBody>
      <dsp:txXfrm>
        <a:off x="1948697" y="84300"/>
        <a:ext cx="1822361" cy="989911"/>
      </dsp:txXfrm>
    </dsp:sp>
    <dsp:sp modelId="{F0376B6E-85EB-4192-8663-78459027D2BB}">
      <dsp:nvSpPr>
        <dsp:cNvPr id="0" name=""/>
        <dsp:cNvSpPr/>
      </dsp:nvSpPr>
      <dsp:spPr>
        <a:xfrm>
          <a:off x="3496428" y="1134175"/>
          <a:ext cx="2487945" cy="1586395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Less Body Condition Loss</a:t>
          </a:r>
        </a:p>
      </dsp:txBody>
      <dsp:txXfrm>
        <a:off x="3860779" y="1366497"/>
        <a:ext cx="1759243" cy="1121751"/>
      </dsp:txXfrm>
    </dsp:sp>
    <dsp:sp modelId="{86A5F0D2-9572-4CA3-892A-B924C8F94D55}">
      <dsp:nvSpPr>
        <dsp:cNvPr id="0" name=""/>
        <dsp:cNvSpPr/>
      </dsp:nvSpPr>
      <dsp:spPr>
        <a:xfrm>
          <a:off x="3286721" y="3197841"/>
          <a:ext cx="2438438" cy="1771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Fewer Health Problems</a:t>
          </a:r>
        </a:p>
      </dsp:txBody>
      <dsp:txXfrm>
        <a:off x="3643822" y="3457269"/>
        <a:ext cx="1724236" cy="1252631"/>
      </dsp:txXfrm>
    </dsp:sp>
    <dsp:sp modelId="{CBBAC38A-DDC0-444C-85EE-B656199D99BE}">
      <dsp:nvSpPr>
        <dsp:cNvPr id="0" name=""/>
        <dsp:cNvSpPr/>
      </dsp:nvSpPr>
      <dsp:spPr>
        <a:xfrm>
          <a:off x="0" y="3363783"/>
          <a:ext cx="2491978" cy="1457766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Higher Preg/AI</a:t>
          </a:r>
        </a:p>
      </dsp:txBody>
      <dsp:txXfrm>
        <a:off x="364942" y="3577268"/>
        <a:ext cx="1762094" cy="1030796"/>
      </dsp:txXfrm>
    </dsp:sp>
    <dsp:sp modelId="{462A8E4D-385A-49EB-99BA-BBB64B6C0244}">
      <dsp:nvSpPr>
        <dsp:cNvPr id="0" name=""/>
        <dsp:cNvSpPr/>
      </dsp:nvSpPr>
      <dsp:spPr>
        <a:xfrm>
          <a:off x="-259214" y="1148567"/>
          <a:ext cx="2477138" cy="1571999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Reduced Early Pregnancy Loss</a:t>
          </a:r>
        </a:p>
      </dsp:txBody>
      <dsp:txXfrm>
        <a:off x="103554" y="1378781"/>
        <a:ext cx="1751602" cy="11115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372E9-F8AC-4E91-BDF6-71D7DA179794}">
      <dsp:nvSpPr>
        <dsp:cNvPr id="0" name=""/>
        <dsp:cNvSpPr/>
      </dsp:nvSpPr>
      <dsp:spPr>
        <a:xfrm>
          <a:off x="405232" y="341576"/>
          <a:ext cx="4048574" cy="4048574"/>
        </a:xfrm>
        <a:prstGeom prst="blockArc">
          <a:avLst>
            <a:gd name="adj1" fmla="val 11900065"/>
            <a:gd name="adj2" fmla="val 16206256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DDE8B-19E5-4A0B-A9D5-E9108B3B2ABD}">
      <dsp:nvSpPr>
        <dsp:cNvPr id="0" name=""/>
        <dsp:cNvSpPr/>
      </dsp:nvSpPr>
      <dsp:spPr>
        <a:xfrm>
          <a:off x="204611" y="786820"/>
          <a:ext cx="5094280" cy="4048574"/>
        </a:xfrm>
        <a:prstGeom prst="blockArc">
          <a:avLst>
            <a:gd name="adj1" fmla="val 8375926"/>
            <a:gd name="adj2" fmla="val 12378885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E588B-E915-490A-8B35-7F043C2176EC}">
      <dsp:nvSpPr>
        <dsp:cNvPr id="0" name=""/>
        <dsp:cNvSpPr/>
      </dsp:nvSpPr>
      <dsp:spPr>
        <a:xfrm>
          <a:off x="848559" y="944525"/>
          <a:ext cx="4048574" cy="4048574"/>
        </a:xfrm>
        <a:prstGeom prst="blockArc">
          <a:avLst>
            <a:gd name="adj1" fmla="val 2059079"/>
            <a:gd name="adj2" fmla="val 8721767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5A9B6-4B18-4F71-90FE-4CD54A0C9075}">
      <dsp:nvSpPr>
        <dsp:cNvPr id="0" name=""/>
        <dsp:cNvSpPr/>
      </dsp:nvSpPr>
      <dsp:spPr>
        <a:xfrm>
          <a:off x="1121632" y="820963"/>
          <a:ext cx="4048574" cy="4048574"/>
        </a:xfrm>
        <a:prstGeom prst="blockArc">
          <a:avLst>
            <a:gd name="adj1" fmla="val 19976682"/>
            <a:gd name="adj2" fmla="val 2368016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C5040-B767-4274-90E2-E19FBD1A791F}">
      <dsp:nvSpPr>
        <dsp:cNvPr id="0" name=""/>
        <dsp:cNvSpPr/>
      </dsp:nvSpPr>
      <dsp:spPr>
        <a:xfrm>
          <a:off x="1017254" y="384323"/>
          <a:ext cx="4048574" cy="4048574"/>
        </a:xfrm>
        <a:prstGeom prst="blockArc">
          <a:avLst>
            <a:gd name="adj1" fmla="val 16189576"/>
            <a:gd name="adj2" fmla="val 20486762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DBE35-2E75-4CFA-B160-DF8AD62E9A09}">
      <dsp:nvSpPr>
        <dsp:cNvPr id="0" name=""/>
        <dsp:cNvSpPr/>
      </dsp:nvSpPr>
      <dsp:spPr>
        <a:xfrm>
          <a:off x="1716720" y="1531064"/>
          <a:ext cx="2481434" cy="2299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HIGH FERTILITY CYCLE</a:t>
          </a:r>
        </a:p>
      </dsp:txBody>
      <dsp:txXfrm>
        <a:off x="2080118" y="1867816"/>
        <a:ext cx="1754638" cy="1625983"/>
      </dsp:txXfrm>
    </dsp:sp>
    <dsp:sp modelId="{39CBE435-EC44-4572-A041-41E66497BD7E}">
      <dsp:nvSpPr>
        <dsp:cNvPr id="0" name=""/>
        <dsp:cNvSpPr/>
      </dsp:nvSpPr>
      <dsp:spPr>
        <a:xfrm>
          <a:off x="1571273" y="-120717"/>
          <a:ext cx="2577209" cy="13999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Pregnant by 130 DIM</a:t>
          </a:r>
        </a:p>
      </dsp:txBody>
      <dsp:txXfrm>
        <a:off x="1948697" y="84300"/>
        <a:ext cx="1822361" cy="989911"/>
      </dsp:txXfrm>
    </dsp:sp>
    <dsp:sp modelId="{F0376B6E-85EB-4192-8663-78459027D2BB}">
      <dsp:nvSpPr>
        <dsp:cNvPr id="0" name=""/>
        <dsp:cNvSpPr/>
      </dsp:nvSpPr>
      <dsp:spPr>
        <a:xfrm>
          <a:off x="3496428" y="1134175"/>
          <a:ext cx="2487945" cy="1586395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Less Body Condition Loss</a:t>
          </a:r>
        </a:p>
      </dsp:txBody>
      <dsp:txXfrm>
        <a:off x="3860779" y="1366497"/>
        <a:ext cx="1759243" cy="1121751"/>
      </dsp:txXfrm>
    </dsp:sp>
    <dsp:sp modelId="{86A5F0D2-9572-4CA3-892A-B924C8F94D55}">
      <dsp:nvSpPr>
        <dsp:cNvPr id="0" name=""/>
        <dsp:cNvSpPr/>
      </dsp:nvSpPr>
      <dsp:spPr>
        <a:xfrm>
          <a:off x="3286721" y="3197841"/>
          <a:ext cx="2438438" cy="1771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Fewer Health Problems</a:t>
          </a:r>
        </a:p>
      </dsp:txBody>
      <dsp:txXfrm>
        <a:off x="3643822" y="3457269"/>
        <a:ext cx="1724236" cy="1252631"/>
      </dsp:txXfrm>
    </dsp:sp>
    <dsp:sp modelId="{CBBAC38A-DDC0-444C-85EE-B656199D99BE}">
      <dsp:nvSpPr>
        <dsp:cNvPr id="0" name=""/>
        <dsp:cNvSpPr/>
      </dsp:nvSpPr>
      <dsp:spPr>
        <a:xfrm>
          <a:off x="0" y="3363783"/>
          <a:ext cx="2491978" cy="1457766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Higher Preg/AI</a:t>
          </a:r>
        </a:p>
      </dsp:txBody>
      <dsp:txXfrm>
        <a:off x="364942" y="3577268"/>
        <a:ext cx="1762094" cy="1030796"/>
      </dsp:txXfrm>
    </dsp:sp>
    <dsp:sp modelId="{462A8E4D-385A-49EB-99BA-BBB64B6C0244}">
      <dsp:nvSpPr>
        <dsp:cNvPr id="0" name=""/>
        <dsp:cNvSpPr/>
      </dsp:nvSpPr>
      <dsp:spPr>
        <a:xfrm>
          <a:off x="-259214" y="1148567"/>
          <a:ext cx="2477138" cy="1571999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Reduced Early Pregnancy Loss</a:t>
          </a:r>
        </a:p>
      </dsp:txBody>
      <dsp:txXfrm>
        <a:off x="103554" y="1378781"/>
        <a:ext cx="1751602" cy="1111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33218-E2C6-43DF-9A4C-C82C27D79EF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E1EFD-5096-484C-9E7B-F4A887E2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06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E1EFD-5096-484C-9E7B-F4A887E2A0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0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E1EFD-5096-484C-9E7B-F4A887E2A03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31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4F782938-A26E-90E6-C25D-58B98437F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5D7B0F6B-1B57-39CE-49C9-00C90D0E6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2B38ED0-ECDF-0E76-DB4C-51D2C2907C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873073A-43FD-4DF0-8DB9-43DFFDD32E1E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71548-7181-0D64-DA92-17A6059AE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0A8436-8259-01BB-BD17-F2B6EBE49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41A41-2D38-90A3-BA4B-58022B3E1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BE49-E53A-4F9D-BCF7-C9059CE81AB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A00EC-5C39-A5B1-2E58-27F81C587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F791B-0295-0ACC-33A0-F9647CC2D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B3D-25E9-4FCB-ACF1-837F05879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68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C2C0C-F505-13D1-73E7-0BB26E50A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81AB57-EEC9-7A87-2C7F-0AC929EEFD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41B79-A5B6-C299-6A05-91ED6FFE3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BE49-E53A-4F9D-BCF7-C9059CE81AB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CCBEF-3392-15ED-16C8-91C793DFF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CC0F1-D3A4-F4A3-8639-40AAA2C61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B3D-25E9-4FCB-ACF1-837F05879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93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2607AC-8C86-D95E-E96F-38653D5A1F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7898A7-BA47-0DFE-5FE7-AF26FC7F8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AC00E-AA21-9FE1-CA9C-507E813A5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BE49-E53A-4F9D-BCF7-C9059CE81AB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C27D3-5EF6-2FF5-E479-6FE7F0C8F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9B521-02A2-3484-EB13-454FDE7C5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B3D-25E9-4FCB-ACF1-837F05879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76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885C1-C945-FEAF-78B3-8011CF60F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FD024BFB-2088-B475-5801-91D9C5FF6FB0}"/>
              </a:ext>
            </a:extLst>
          </p:cNvPr>
          <p:cNvSpPr>
            <a:spLocks noGrp="1"/>
          </p:cNvSpPr>
          <p:nvPr>
            <p:ph type="char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09A0F-5505-8D86-D3EE-6D965CF5D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5240D-8823-476E-B1BC-71D434D48E32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CB9C1-C3F6-5FC2-7B42-56A51B382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AF7B8-FF2A-DE4B-860F-3E730FF30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BFD5-5DA0-490F-B8A9-B0B48F50A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0CA93-EE1C-05DB-CB5C-4826801D6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2AB90-42D4-A234-BE15-3214C3D0D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C9045-79A2-80C6-40A6-0DFDED936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BE49-E53A-4F9D-BCF7-C9059CE81AB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DAB8D-5B1F-B024-8798-064072730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3BB63-6B85-0DFD-BFA4-F17B8922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B3D-25E9-4FCB-ACF1-837F05879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7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DC4C2-EB99-11A1-5B65-A0D433FF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EAC40-5B6B-FC59-70B1-0CDC9084E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63021-E0CC-A009-40FC-03921F62F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BE49-E53A-4F9D-BCF7-C9059CE81AB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26FD7-7C5B-54D9-77DA-130DC1677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F2EB1-25DD-A275-0E1F-978D12DC8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B3D-25E9-4FCB-ACF1-837F05879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5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16442-67FE-80A1-25F9-30F5F8F9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AC499-7A48-7125-9DEC-A93F8030F7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3811EF-538C-5D3F-7F74-96BFBEA1F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6A9790-30BB-9634-90C2-A1FCE54E9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BE49-E53A-4F9D-BCF7-C9059CE81AB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562B9-F321-F9CE-BFE6-4475929F8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E74A4-D897-7226-7203-87FDF6518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B3D-25E9-4FCB-ACF1-837F05879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7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9AE81-3A36-49CE-470C-378136454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EA15C-26C1-EBEA-3347-BC89E987A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452097-3506-DDCB-F8C0-FC77A66A8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A26DEA-93D0-BA77-871E-5608318C8C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A8D91B-CF85-C04F-2214-2123F726DC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B3CCF4-2891-4D5E-1E50-A939E6110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BE49-E53A-4F9D-BCF7-C9059CE81AB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659008-0CD2-7D98-85EA-AF1EF6CF0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E9852-7549-9DAC-3440-11F0822FA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B3D-25E9-4FCB-ACF1-837F05879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64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2EF6E-9986-4A38-03F7-38AEC3C01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C2746D-C6AF-43BC-F8E1-9C8D6FBC6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BE49-E53A-4F9D-BCF7-C9059CE81AB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76D830-F51E-C4C5-5DF4-42DE7443F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596577-4384-E376-FAFB-B909D9A9E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B3D-25E9-4FCB-ACF1-837F05879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33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B5D4AC-EE93-6BA5-56E6-8A89DEFC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BE49-E53A-4F9D-BCF7-C9059CE81AB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8F2215-3A66-B40E-41FA-CBD33E911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7D45F7-5289-77F3-742F-50E4C86B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B3D-25E9-4FCB-ACF1-837F05879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01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F2F12-85B2-8E31-694B-F4BB3B2AB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1E2AA-6106-D11F-F249-58893DB76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643833-1225-1AE4-17E7-2B892DF38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06114-9806-34F0-AB62-2B4DB2287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BE49-E53A-4F9D-BCF7-C9059CE81AB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E210D-16DC-F399-8789-590696DCB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F411E-2E1F-E424-17B6-4BC8600B2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B3D-25E9-4FCB-ACF1-837F05879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8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2EE8E-E52E-71CC-2F2B-5CEFCDCE8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BF688B-FA6B-211D-BDA5-49000CE095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F20553-E7DC-973E-64C5-53F2D293D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A54B3-8FBC-61A1-0D7D-328DC05EF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BE49-E53A-4F9D-BCF7-C9059CE81AB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02EF6-0455-A12D-57CA-F801377A1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9ED6C-4B04-9CA9-73C9-29D46F4D3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B3D-25E9-4FCB-ACF1-837F05879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22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C839D9-DF56-7B90-22C5-E42423474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DDE3A-C762-4452-AD27-B49C47BCB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163D9-01D0-D8A2-0827-56CC9AB4A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1BE49-E53A-4F9D-BCF7-C9059CE81AB9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AF8F7-7A09-43E6-8E5E-2B4C77E66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515EA-96B6-4066-A796-670ABFA8B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08B3D-25E9-4FCB-ACF1-837F05879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8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aulfricke.dysci.wisc.edu/" TargetMode="External"/><Relationship Id="rId2" Type="http://schemas.openxmlformats.org/officeDocument/2006/relationships/hyperlink" Target="https://dairycattlereproduction.com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C8C4B-E5D9-E681-36BF-217A2A4456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Getting Cows Pregnant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A810EC-584D-7484-1584-6EE93050DF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Todd Meyer DVM</a:t>
            </a:r>
          </a:p>
          <a:p>
            <a:r>
              <a:rPr lang="en-US" dirty="0"/>
              <a:t>Dairy Health and Management Consultant</a:t>
            </a:r>
          </a:p>
        </p:txBody>
      </p:sp>
    </p:spTree>
    <p:extLst>
      <p:ext uri="{BB962C8B-B14F-4D97-AF65-F5344CB8AC3E}">
        <p14:creationId xmlns:p14="http://schemas.microsoft.com/office/powerpoint/2010/main" val="2245947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31429C-2AC9-4020-95BA-90B22E85D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0"/>
            <a:ext cx="10515600" cy="823595"/>
          </a:xfrm>
        </p:spPr>
        <p:txBody>
          <a:bodyPr/>
          <a:lstStyle/>
          <a:p>
            <a:r>
              <a:rPr lang="en-US" dirty="0"/>
              <a:t>Heat Stress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B566B6-7F8B-4E7A-A53D-17CD15B0F2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2560" y="855908"/>
            <a:ext cx="4851229" cy="4842121"/>
          </a:xfrm>
        </p:spPr>
        <p:txBody>
          <a:bodyPr>
            <a:normAutofit/>
          </a:bodyPr>
          <a:lstStyle/>
          <a:p>
            <a:r>
              <a:rPr lang="en-US" sz="2200" dirty="0"/>
              <a:t>Heat stress - your most challenging problem in the SE Asia</a:t>
            </a:r>
          </a:p>
          <a:p>
            <a:r>
              <a:rPr lang="en-US" sz="2200" dirty="0"/>
              <a:t>Year-round heat and humidity</a:t>
            </a:r>
          </a:p>
          <a:p>
            <a:r>
              <a:rPr lang="en-US" sz="2200" dirty="0"/>
              <a:t>Impacts every aspect of dairy performance:  production, reproduction, health, lameness</a:t>
            </a:r>
          </a:p>
          <a:p>
            <a:r>
              <a:rPr lang="en-US" sz="2200" dirty="0"/>
              <a:t>Well-designed and maintained cooling systems will </a:t>
            </a:r>
            <a:r>
              <a:rPr lang="en-US" sz="2200" b="1" u="sng" dirty="0"/>
              <a:t>always</a:t>
            </a:r>
            <a:r>
              <a:rPr lang="en-US" sz="2200" dirty="0"/>
              <a:t> payback the investment</a:t>
            </a:r>
          </a:p>
          <a:p>
            <a:pPr marL="0" indent="0">
              <a:buNone/>
            </a:pPr>
            <a:endParaRPr lang="en-US" sz="2200" dirty="0"/>
          </a:p>
          <a:p>
            <a:endParaRPr lang="en-US" sz="24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C90B7E5-5875-6745-8FCB-3B08F378CE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873"/>
          <a:stretch/>
        </p:blipFill>
        <p:spPr>
          <a:xfrm>
            <a:off x="5119841" y="142239"/>
            <a:ext cx="6909599" cy="6403270"/>
          </a:xfrm>
        </p:spPr>
      </p:pic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3B74B44E-9F9C-DF67-DC78-5D39DC7CD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521" r="10158"/>
          <a:stretch/>
        </p:blipFill>
        <p:spPr>
          <a:xfrm>
            <a:off x="1830025" y="5698029"/>
            <a:ext cx="10199415" cy="110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8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71797-A492-F3C7-810B-A0DEEBAA1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76" y="231561"/>
            <a:ext cx="6168776" cy="1325563"/>
          </a:xfrm>
        </p:spPr>
        <p:txBody>
          <a:bodyPr>
            <a:normAutofit/>
          </a:bodyPr>
          <a:lstStyle/>
          <a:p>
            <a:r>
              <a:rPr lang="en-US" sz="3600" dirty="0"/>
              <a:t>Pregnancy Rates in Heat Stress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6EB3CE-75EA-C15B-4FC0-90D38993F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44137" y="329042"/>
            <a:ext cx="4736387" cy="5979167"/>
          </a:xfrm>
        </p:spPr>
        <p:txBody>
          <a:bodyPr>
            <a:normAutofit/>
          </a:bodyPr>
          <a:lstStyle/>
          <a:p>
            <a:r>
              <a:rPr lang="en-US" sz="2400" dirty="0"/>
              <a:t>Severe heat stress from May-September</a:t>
            </a:r>
          </a:p>
          <a:p>
            <a:r>
              <a:rPr lang="en-US" sz="2400" dirty="0"/>
              <a:t>Monthly groups exposed to summer heat have low PR until 3</a:t>
            </a:r>
            <a:r>
              <a:rPr lang="en-US" sz="2400" baseline="30000" dirty="0"/>
              <a:t>rd</a:t>
            </a:r>
            <a:r>
              <a:rPr lang="en-US" sz="2400" dirty="0"/>
              <a:t> week of November</a:t>
            </a:r>
          </a:p>
          <a:p>
            <a:r>
              <a:rPr lang="en-US" sz="2400" dirty="0"/>
              <a:t>Fertility returns to normal about 6 weeks after end of heat stress – late November</a:t>
            </a:r>
          </a:p>
          <a:p>
            <a:r>
              <a:rPr lang="en-US" sz="2400" dirty="0"/>
              <a:t>Research suggests ~40 days for oocytes to regain fertility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25ECD8E5-B9C6-1873-5BA8-99B1A1050C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3097" t="12011" r="4307" b="7101"/>
          <a:stretch/>
        </p:blipFill>
        <p:spPr>
          <a:xfrm>
            <a:off x="53145" y="2034283"/>
            <a:ext cx="7083985" cy="4458592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C059953-4DFE-8FF1-6D38-1EF8AE032BF7}"/>
              </a:ext>
            </a:extLst>
          </p:cNvPr>
          <p:cNvSpPr txBox="1"/>
          <p:nvPr/>
        </p:nvSpPr>
        <p:spPr>
          <a:xfrm>
            <a:off x="863029" y="6123543"/>
            <a:ext cx="3719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21-Day Intervals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BDED9C6-30A7-E1E2-01A3-5AC42AE5271D}"/>
              </a:ext>
            </a:extLst>
          </p:cNvPr>
          <p:cNvCxnSpPr/>
          <p:nvPr/>
        </p:nvCxnSpPr>
        <p:spPr>
          <a:xfrm>
            <a:off x="770562" y="4058292"/>
            <a:ext cx="499324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042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E8A87-127B-C2F7-B3E5-49D4E61B2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960" y="241443"/>
            <a:ext cx="10515600" cy="930904"/>
          </a:xfrm>
        </p:spPr>
        <p:txBody>
          <a:bodyPr>
            <a:normAutofit/>
          </a:bodyPr>
          <a:lstStyle/>
          <a:p>
            <a:r>
              <a:rPr lang="en-US" sz="3600" dirty="0"/>
              <a:t>Calving During Heat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4DFF3-871C-EB07-F785-0E1DE25BC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1236" y="1690689"/>
            <a:ext cx="2911012" cy="2470345"/>
          </a:xfrm>
        </p:spPr>
        <p:txBody>
          <a:bodyPr>
            <a:normAutofit/>
          </a:bodyPr>
          <a:lstStyle/>
          <a:p>
            <a:r>
              <a:rPr lang="en-US" sz="2400" dirty="0"/>
              <a:t>Calving Dates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Jul 1 – Aug 15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Oct 1- Nov 15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C89B18-A7CC-F740-E46F-605136AAB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6580" y="4551452"/>
            <a:ext cx="11107220" cy="2065105"/>
          </a:xfrm>
        </p:spPr>
        <p:txBody>
          <a:bodyPr>
            <a:normAutofit/>
          </a:bodyPr>
          <a:lstStyle/>
          <a:p>
            <a:r>
              <a:rPr lang="en-US" sz="2400" dirty="0"/>
              <a:t>Moderate to severe heat stress in summer ending by end of September</a:t>
            </a:r>
          </a:p>
          <a:p>
            <a:r>
              <a:rPr lang="en-US" sz="2400" dirty="0"/>
              <a:t>Heat stress management with adequate fans and </a:t>
            </a:r>
            <a:r>
              <a:rPr lang="en-US" sz="2400" dirty="0" err="1"/>
              <a:t>feedlane</a:t>
            </a:r>
            <a:r>
              <a:rPr lang="en-US" sz="2400" dirty="0"/>
              <a:t> soakers</a:t>
            </a:r>
          </a:p>
          <a:p>
            <a:r>
              <a:rPr lang="en-US" sz="2400" dirty="0"/>
              <a:t>33 additional median days open (50% pregnant), or about 8% PR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0D674D-ED5E-785E-5F1C-180AAE769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248" y="1172347"/>
            <a:ext cx="8938516" cy="325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87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5CD6F-5262-5E2D-85A9-47C8B5CF1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Stress and Oocyte Damage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BB5D-1E3E-B01B-F794-A4DED00E1E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832" y="1836315"/>
            <a:ext cx="3857090" cy="4656559"/>
          </a:xfrm>
        </p:spPr>
        <p:txBody>
          <a:bodyPr>
            <a:normAutofit/>
          </a:bodyPr>
          <a:lstStyle/>
          <a:p>
            <a:r>
              <a:rPr lang="en-US" sz="2400" dirty="0"/>
              <a:t>Oocytes are most heat sensitive in the last 42 days before ovulation</a:t>
            </a:r>
          </a:p>
          <a:p>
            <a:r>
              <a:rPr lang="en-US" sz="2400" dirty="0"/>
              <a:t>Some damage can occur as early as 100+ days before ovulation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5BD652-1A1D-91D1-4D35-6009893FCA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37744" y="1756191"/>
            <a:ext cx="7840037" cy="2582765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2DAE3E-9EE1-943D-214D-7F6F72FF83EB}"/>
              </a:ext>
            </a:extLst>
          </p:cNvPr>
          <p:cNvSpPr txBox="1">
            <a:spLocks/>
          </p:cNvSpPr>
          <p:nvPr/>
        </p:nvSpPr>
        <p:spPr>
          <a:xfrm>
            <a:off x="4037744" y="4484583"/>
            <a:ext cx="7726166" cy="1515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Heat stress is cumulative over time</a:t>
            </a:r>
          </a:p>
          <a:p>
            <a:r>
              <a:rPr lang="en-US" sz="2400" dirty="0"/>
              <a:t>Efforts to reduce both severity and duration of heat stress will be rewarded with higher fertility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C89912-F6CD-615E-9DDA-D37A370692A5}"/>
              </a:ext>
            </a:extLst>
          </p:cNvPr>
          <p:cNvSpPr txBox="1"/>
          <p:nvPr/>
        </p:nvSpPr>
        <p:spPr>
          <a:xfrm>
            <a:off x="5578867" y="6411074"/>
            <a:ext cx="6010382" cy="36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Source: Roth, 2017, Annu. Rev. Anim. </a:t>
            </a:r>
            <a:r>
              <a:rPr lang="en-US" dirty="0" err="1"/>
              <a:t>Biosci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5936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EB794-CEEC-64C0-27FE-202673FDF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Estrus Synchronization and Timed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B8603-EF6A-02F1-07E2-3131C014C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7951" y="1825625"/>
            <a:ext cx="11681716" cy="4351338"/>
          </a:xfrm>
        </p:spPr>
        <p:txBody>
          <a:bodyPr/>
          <a:lstStyle/>
          <a:p>
            <a:r>
              <a:rPr lang="en-US" dirty="0"/>
              <a:t>Estrus Synchronization: Control of the estrus cycle with hormones so that cows come in heat at the same time. </a:t>
            </a:r>
          </a:p>
          <a:p>
            <a:pPr lvl="1"/>
            <a:r>
              <a:rPr lang="en-US" dirty="0"/>
              <a:t>Insemination decision based on signs of estrus</a:t>
            </a:r>
          </a:p>
          <a:p>
            <a:pPr lvl="1"/>
            <a:r>
              <a:rPr lang="en-US" dirty="0"/>
              <a:t>Ex. PGF2α shots at intervals of 14 days with heat detection</a:t>
            </a:r>
          </a:p>
          <a:p>
            <a:r>
              <a:rPr lang="en-US" dirty="0"/>
              <a:t>Timed Artificial Insemination(TAI): A synchronization protocol that concludes with insemination of all cows without need for estrus detection</a:t>
            </a:r>
          </a:p>
          <a:p>
            <a:pPr lvl="1"/>
            <a:r>
              <a:rPr lang="en-US" dirty="0" err="1"/>
              <a:t>Ovsynch</a:t>
            </a:r>
            <a:r>
              <a:rPr lang="en-US" dirty="0"/>
              <a:t> (original 3 shot protocol GnRH-PGF2α-GnRH-AI) concludes with insemination</a:t>
            </a:r>
          </a:p>
          <a:p>
            <a:r>
              <a:rPr lang="en-US" dirty="0" err="1"/>
              <a:t>Presynchronization</a:t>
            </a:r>
            <a:r>
              <a:rPr lang="en-US" dirty="0"/>
              <a:t>: protocol added before TAI to improve the success rate of %P/AI</a:t>
            </a:r>
          </a:p>
        </p:txBody>
      </p:sp>
    </p:spTree>
    <p:extLst>
      <p:ext uri="{BB962C8B-B14F-4D97-AF65-F5344CB8AC3E}">
        <p14:creationId xmlns:p14="http://schemas.microsoft.com/office/powerpoint/2010/main" val="4032257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6E3E22-932E-642F-3595-733888992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</a:t>
            </a:r>
            <a:r>
              <a:rPr lang="en-US" dirty="0" err="1"/>
              <a:t>Ovsynch</a:t>
            </a:r>
            <a:r>
              <a:rPr lang="en-US" dirty="0"/>
              <a:t> Program is 30 years old!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91167A-B03A-20FD-DBE8-093FF8C101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14272" y="1609933"/>
            <a:ext cx="5181600" cy="1577184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1506A5-0352-B6C5-9F02-929B99508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322" y="3429000"/>
            <a:ext cx="11130766" cy="3063875"/>
          </a:xfrm>
        </p:spPr>
        <p:txBody>
          <a:bodyPr>
            <a:normAutofit/>
          </a:bodyPr>
          <a:lstStyle/>
          <a:p>
            <a:r>
              <a:rPr lang="en-US" sz="2400" dirty="0"/>
              <a:t>First reported in 1995 by Dr Pursley, University of Wisconsin</a:t>
            </a:r>
          </a:p>
          <a:p>
            <a:r>
              <a:rPr lang="en-US" sz="2400" dirty="0"/>
              <a:t>Synchronization and Timed Insemination (TAI) with GnRH and PGF2α</a:t>
            </a:r>
          </a:p>
          <a:p>
            <a:r>
              <a:rPr lang="en-US" sz="2400" dirty="0"/>
              <a:t>Prior to this few options to improve IR – heat detection aids (tail chalk, pedometers, etc..) and PGF2α to induce detectable heats</a:t>
            </a:r>
          </a:p>
        </p:txBody>
      </p:sp>
    </p:spTree>
    <p:extLst>
      <p:ext uri="{BB962C8B-B14F-4D97-AF65-F5344CB8AC3E}">
        <p14:creationId xmlns:p14="http://schemas.microsoft.com/office/powerpoint/2010/main" val="677157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D11EB-829E-20AC-00A6-66E3F01BD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82" y="228865"/>
            <a:ext cx="10893542" cy="1325563"/>
          </a:xfrm>
        </p:spPr>
        <p:txBody>
          <a:bodyPr/>
          <a:lstStyle/>
          <a:p>
            <a:r>
              <a:rPr lang="en-US" dirty="0"/>
              <a:t>Profound Impact of </a:t>
            </a:r>
            <a:r>
              <a:rPr lang="en-US" dirty="0" err="1"/>
              <a:t>Ovsynch</a:t>
            </a:r>
            <a:br>
              <a:rPr lang="en-US" dirty="0"/>
            </a:br>
            <a:r>
              <a:rPr lang="en-US" sz="2800" dirty="0"/>
              <a:t>Compared to traditional heat detection and PGF2</a:t>
            </a:r>
            <a:r>
              <a:rPr lang="el-GR" sz="2800" dirty="0"/>
              <a:t>α</a:t>
            </a:r>
            <a:endParaRPr lang="en-US" sz="2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85BE37-A280-4608-A99C-60129BD05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282" y="1808303"/>
            <a:ext cx="4584967" cy="823912"/>
          </a:xfrm>
        </p:spPr>
        <p:txBody>
          <a:bodyPr/>
          <a:lstStyle/>
          <a:p>
            <a:r>
              <a:rPr lang="en-US" dirty="0"/>
              <a:t>Days to 1</a:t>
            </a:r>
            <a:r>
              <a:rPr lang="en-US" baseline="30000" dirty="0"/>
              <a:t>st</a:t>
            </a:r>
            <a:r>
              <a:rPr lang="en-US" dirty="0"/>
              <a:t> Service Survival Curve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B844D7-5C37-AE77-3C55-4B53CD87B0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8189" y="1791637"/>
            <a:ext cx="3711105" cy="823912"/>
          </a:xfrm>
        </p:spPr>
        <p:txBody>
          <a:bodyPr/>
          <a:lstStyle/>
          <a:p>
            <a:r>
              <a:rPr lang="en-US" dirty="0"/>
              <a:t>Days Open Survival Curve</a:t>
            </a:r>
          </a:p>
          <a:p>
            <a:endParaRPr lang="en-US" dirty="0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35846D67-8AB6-5F9A-F62C-6843F82C523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900880" y="2690161"/>
            <a:ext cx="4405846" cy="3750749"/>
          </a:xfr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D2DCFCA0-A508-9BFA-88A8-C0BDFE1AE8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15914" y="2499094"/>
            <a:ext cx="4584966" cy="3993781"/>
          </a:xfr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7518AAA-54D7-2359-FB6C-35E99FD62408}"/>
              </a:ext>
            </a:extLst>
          </p:cNvPr>
          <p:cNvSpPr txBox="1"/>
          <p:nvPr/>
        </p:nvSpPr>
        <p:spPr>
          <a:xfrm>
            <a:off x="9020710" y="6498856"/>
            <a:ext cx="3010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Pursley, JDS, 1997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70238BF1-3392-7E58-3286-8A040A2CB04E}"/>
              </a:ext>
            </a:extLst>
          </p:cNvPr>
          <p:cNvSpPr txBox="1">
            <a:spLocks/>
          </p:cNvSpPr>
          <p:nvPr/>
        </p:nvSpPr>
        <p:spPr>
          <a:xfrm>
            <a:off x="8825501" y="1690688"/>
            <a:ext cx="3366499" cy="32100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DIM at 1</a:t>
            </a:r>
            <a:r>
              <a:rPr lang="en-US" sz="2400" baseline="30000" dirty="0"/>
              <a:t>st</a:t>
            </a:r>
            <a:r>
              <a:rPr lang="en-US" sz="2400" dirty="0"/>
              <a:t> AI</a:t>
            </a:r>
          </a:p>
          <a:p>
            <a:pPr lvl="1"/>
            <a:r>
              <a:rPr lang="en-US" sz="2000" dirty="0"/>
              <a:t>Median 54 vs 83 d </a:t>
            </a:r>
          </a:p>
          <a:p>
            <a:r>
              <a:rPr lang="en-US" sz="2400" dirty="0"/>
              <a:t>Median Days Open</a:t>
            </a:r>
          </a:p>
          <a:p>
            <a:pPr lvl="1"/>
            <a:r>
              <a:rPr lang="en-US" sz="2000" dirty="0"/>
              <a:t>99 vs 118 d</a:t>
            </a:r>
          </a:p>
          <a:p>
            <a:r>
              <a:rPr lang="en-US" sz="2400" dirty="0"/>
              <a:t>Pregnant at 100 d</a:t>
            </a:r>
          </a:p>
          <a:p>
            <a:pPr lvl="1"/>
            <a:r>
              <a:rPr lang="en-US" sz="2000" dirty="0"/>
              <a:t>53% vs 35%</a:t>
            </a:r>
          </a:p>
          <a:p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AI %P/AI</a:t>
            </a:r>
          </a:p>
          <a:p>
            <a:pPr lvl="1"/>
            <a:r>
              <a:rPr lang="en-US" sz="2000" dirty="0"/>
              <a:t>37% vs 39% (ns)</a:t>
            </a:r>
          </a:p>
          <a:p>
            <a:pPr marL="0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0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45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C30AE-4517-4484-6712-4403B2BF5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Estrus Cycle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AB9A2A-10F3-5642-115E-B83560869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2476" y="365125"/>
            <a:ext cx="5925393" cy="4667250"/>
          </a:xfrm>
        </p:spPr>
        <p:txBody>
          <a:bodyPr>
            <a:normAutofit/>
          </a:bodyPr>
          <a:lstStyle/>
          <a:p>
            <a:r>
              <a:rPr lang="en-US" sz="2400" dirty="0"/>
              <a:t>Estrus cycle 18-24 days, average of 21 days</a:t>
            </a:r>
          </a:p>
          <a:p>
            <a:r>
              <a:rPr lang="en-US" sz="2400" dirty="0"/>
              <a:t>After ovulation (day 0) – the follicle transforms to a corpus luteum (CL)</a:t>
            </a:r>
          </a:p>
          <a:p>
            <a:r>
              <a:rPr lang="en-US" sz="2400" dirty="0"/>
              <a:t>CL produces progesterone and will remain if cow is pregnant</a:t>
            </a:r>
          </a:p>
          <a:p>
            <a:r>
              <a:rPr lang="en-US" sz="2400" dirty="0"/>
              <a:t>No follicles can mature with a CL present</a:t>
            </a:r>
          </a:p>
          <a:p>
            <a:r>
              <a:rPr lang="en-US" sz="2400" dirty="0"/>
              <a:t>Mature cows have two follicle waves </a:t>
            </a:r>
          </a:p>
          <a:p>
            <a:r>
              <a:rPr lang="en-US" sz="2400" dirty="0"/>
              <a:t>If not pregnant a new dominant follicle matures and ovulates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C4FB5A5-0342-592B-04DD-D42161D2DC9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9403"/>
            <a:ext cx="5181600" cy="312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CAD40C-4247-F216-69A2-B62A27B9C7BD}"/>
              </a:ext>
            </a:extLst>
          </p:cNvPr>
          <p:cNvSpPr txBox="1"/>
          <p:nvPr/>
        </p:nvSpPr>
        <p:spPr>
          <a:xfrm>
            <a:off x="348465" y="5552717"/>
            <a:ext cx="6514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Circles are follicles – diameter represents size</a:t>
            </a:r>
          </a:p>
          <a:p>
            <a:r>
              <a:rPr lang="en-US" dirty="0"/>
              <a:t>Orange shaded area is the level of progesterone produced by the CL</a:t>
            </a:r>
          </a:p>
        </p:txBody>
      </p:sp>
    </p:spTree>
    <p:extLst>
      <p:ext uri="{BB962C8B-B14F-4D97-AF65-F5344CB8AC3E}">
        <p14:creationId xmlns:p14="http://schemas.microsoft.com/office/powerpoint/2010/main" val="2885772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68624-D225-A9FD-5628-D8E560CBF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43" y="365125"/>
            <a:ext cx="11644621" cy="1566417"/>
          </a:xfrm>
        </p:spPr>
        <p:txBody>
          <a:bodyPr>
            <a:noAutofit/>
          </a:bodyPr>
          <a:lstStyle/>
          <a:p>
            <a:r>
              <a:rPr lang="en-US" sz="3400" dirty="0"/>
              <a:t>Tools for Estrus Synchronization GnRH, PGF2</a:t>
            </a:r>
            <a:r>
              <a:rPr lang="en-US" sz="3200" dirty="0"/>
              <a:t>α</a:t>
            </a:r>
            <a:r>
              <a:rPr lang="en-US" sz="3400" dirty="0"/>
              <a:t> and CIDR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291CF6-6041-EB94-61C4-4272AEB29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87" y="2095929"/>
            <a:ext cx="3249037" cy="1715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FF4B46-98A3-B0E8-16F3-43C314FA9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871" y="2070804"/>
            <a:ext cx="2501024" cy="17409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6C84FF-3A34-1D02-80BC-FF12CF09A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0167" y="1684961"/>
            <a:ext cx="2793008" cy="2126751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7662198-6986-0125-370D-FC9AE9FC4FDD}"/>
              </a:ext>
            </a:extLst>
          </p:cNvPr>
          <p:cNvSpPr txBox="1">
            <a:spLocks/>
          </p:cNvSpPr>
          <p:nvPr/>
        </p:nvSpPr>
        <p:spPr>
          <a:xfrm>
            <a:off x="8301519" y="4168936"/>
            <a:ext cx="3980099" cy="156641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Progesterone CIDR</a:t>
            </a:r>
          </a:p>
          <a:p>
            <a:pPr lvl="1"/>
            <a:r>
              <a:rPr lang="en-US" sz="2200" dirty="0"/>
              <a:t>Simulates a CL</a:t>
            </a:r>
          </a:p>
          <a:p>
            <a:pPr lvl="1"/>
            <a:r>
              <a:rPr lang="en-US" sz="2200" dirty="0"/>
              <a:t>Maintains high progesterone level</a:t>
            </a:r>
          </a:p>
          <a:p>
            <a:pPr lvl="1"/>
            <a:r>
              <a:rPr lang="en-US" sz="2200" dirty="0"/>
              <a:t>Triggers ovulation when removed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7696AEF-86D8-C88D-EF53-0680C7F06D1F}"/>
              </a:ext>
            </a:extLst>
          </p:cNvPr>
          <p:cNvSpPr txBox="1">
            <a:spLocks/>
          </p:cNvSpPr>
          <p:nvPr/>
        </p:nvSpPr>
        <p:spPr>
          <a:xfrm>
            <a:off x="122183" y="4168935"/>
            <a:ext cx="4171979" cy="1294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GnRH</a:t>
            </a:r>
          </a:p>
          <a:p>
            <a:pPr lvl="1"/>
            <a:r>
              <a:rPr lang="en-US" sz="2000" dirty="0"/>
              <a:t>Stimulates follicle to ovulate </a:t>
            </a:r>
          </a:p>
          <a:p>
            <a:pPr lvl="1"/>
            <a:r>
              <a:rPr lang="en-US" sz="2000" dirty="0"/>
              <a:t>Ovulation results in a CL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B175D4-8CC6-43D8-2357-62B2C02F1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064" y="4168935"/>
            <a:ext cx="4033871" cy="1566417"/>
          </a:xfrm>
        </p:spPr>
        <p:txBody>
          <a:bodyPr/>
          <a:lstStyle/>
          <a:p>
            <a:r>
              <a:rPr lang="en-US" sz="2400" dirty="0"/>
              <a:t>PGF2α  (Prostaglandin)</a:t>
            </a:r>
          </a:p>
          <a:p>
            <a:pPr lvl="1"/>
            <a:r>
              <a:rPr lang="en-US" sz="2000" dirty="0"/>
              <a:t>Regresses CL</a:t>
            </a:r>
          </a:p>
          <a:p>
            <a:pPr lvl="1"/>
            <a:r>
              <a:rPr lang="en-US" sz="2000" dirty="0"/>
              <a:t>No direct effect on follicle</a:t>
            </a:r>
          </a:p>
        </p:txBody>
      </p:sp>
    </p:spTree>
    <p:extLst>
      <p:ext uri="{BB962C8B-B14F-4D97-AF65-F5344CB8AC3E}">
        <p14:creationId xmlns:p14="http://schemas.microsoft.com/office/powerpoint/2010/main" val="2989229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B0019-DA12-4B58-1017-B269C5A40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BA90B-4D10-E51F-7552-5F56FB0CA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84269"/>
          </a:xfrm>
        </p:spPr>
        <p:txBody>
          <a:bodyPr>
            <a:normAutofit/>
          </a:bodyPr>
          <a:lstStyle/>
          <a:p>
            <a:r>
              <a:rPr lang="en-US" sz="3600" dirty="0"/>
              <a:t>Synchronizing the Estrus Cycle with GnRH and PGF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5EAE2-80D9-D45F-AAAF-D7DF11E00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627" y="4577169"/>
            <a:ext cx="5925393" cy="2280831"/>
          </a:xfrm>
        </p:spPr>
        <p:txBody>
          <a:bodyPr>
            <a:normAutofit/>
          </a:bodyPr>
          <a:lstStyle/>
          <a:p>
            <a:r>
              <a:rPr lang="en-US" sz="2400" dirty="0"/>
              <a:t>GnRH injection </a:t>
            </a:r>
          </a:p>
          <a:p>
            <a:pPr lvl="1"/>
            <a:r>
              <a:rPr lang="en-US" sz="2000" dirty="0"/>
              <a:t>1st Wave: ovulation at days 5-8 (best response day 6-7)</a:t>
            </a:r>
          </a:p>
          <a:p>
            <a:pPr lvl="1"/>
            <a:r>
              <a:rPr lang="en-US" sz="2000" dirty="0"/>
              <a:t>2</a:t>
            </a:r>
            <a:r>
              <a:rPr lang="en-US" sz="2000" baseline="30000" dirty="0"/>
              <a:t>nd</a:t>
            </a:r>
            <a:r>
              <a:rPr lang="en-US" sz="2000" dirty="0"/>
              <a:t> Wave: days 15 to end of cycle</a:t>
            </a:r>
          </a:p>
          <a:p>
            <a:pPr lvl="1"/>
            <a:r>
              <a:rPr lang="en-US" sz="2000" dirty="0"/>
              <a:t>Ovulation 24-32 hours after GnRH, followed by CL formation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F1E1599-8E39-A649-40B7-F94DC89E9726}"/>
              </a:ext>
            </a:extLst>
          </p:cNvPr>
          <p:cNvSpPr txBox="1">
            <a:spLocks/>
          </p:cNvSpPr>
          <p:nvPr/>
        </p:nvSpPr>
        <p:spPr>
          <a:xfrm>
            <a:off x="5956984" y="4577168"/>
            <a:ext cx="6155389" cy="2280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PGF2α (prostaglandin) injection</a:t>
            </a:r>
          </a:p>
          <a:p>
            <a:pPr lvl="1"/>
            <a:r>
              <a:rPr lang="en-US" sz="2000" dirty="0"/>
              <a:t>Day 5 or 6 – not reliable for </a:t>
            </a:r>
            <a:r>
              <a:rPr lang="en-US" sz="2000" dirty="0" err="1"/>
              <a:t>luteolysis</a:t>
            </a:r>
            <a:endParaRPr lang="en-US" sz="2000" dirty="0"/>
          </a:p>
          <a:p>
            <a:pPr lvl="1"/>
            <a:r>
              <a:rPr lang="en-US" sz="2000" dirty="0"/>
              <a:t>Day 7-17 – effective </a:t>
            </a:r>
            <a:r>
              <a:rPr lang="en-US" sz="2000" dirty="0" err="1"/>
              <a:t>luteolysis</a:t>
            </a:r>
            <a:endParaRPr lang="en-US" sz="2000" dirty="0"/>
          </a:p>
          <a:p>
            <a:pPr lvl="1"/>
            <a:r>
              <a:rPr lang="en-US" sz="2000" dirty="0"/>
              <a:t>Day 18 to end of cycle – natural CL regression</a:t>
            </a:r>
          </a:p>
          <a:p>
            <a:pPr lvl="1"/>
            <a:r>
              <a:rPr lang="en-US" sz="2000" dirty="0"/>
              <a:t>Ovulation 48-72 hours after PGF2α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36D4DC-AD71-DAA5-0BE3-D080E78E17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58" r="2209"/>
          <a:stretch/>
        </p:blipFill>
        <p:spPr>
          <a:xfrm>
            <a:off x="125278" y="1486840"/>
            <a:ext cx="7385131" cy="297731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39E89-E877-B5B9-FD45-80B71AAE9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3569" y="1500026"/>
            <a:ext cx="3923872" cy="2691831"/>
          </a:xfrm>
        </p:spPr>
        <p:txBody>
          <a:bodyPr/>
          <a:lstStyle/>
          <a:p>
            <a:r>
              <a:rPr lang="en-US" sz="2400" dirty="0"/>
              <a:t>CIDR – Progesterone </a:t>
            </a:r>
          </a:p>
          <a:p>
            <a:r>
              <a:rPr lang="en-US" sz="2000" dirty="0"/>
              <a:t>Simulates presence of CL</a:t>
            </a:r>
          </a:p>
          <a:p>
            <a:r>
              <a:rPr lang="en-US" sz="2000" dirty="0"/>
              <a:t>Used in combination with GnRH and PGF2α to enhance results of </a:t>
            </a:r>
            <a:r>
              <a:rPr lang="en-US" sz="2000" dirty="0" err="1"/>
              <a:t>Ovsynch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4490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C92675-4B1C-02DA-A6CD-2D790A789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Dairy Reproduction Transformational Technologies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3C3F9AB-A7B0-C69D-C9E1-433ACEA7A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542" y="1532670"/>
            <a:ext cx="5546458" cy="501614"/>
          </a:xfrm>
        </p:spPr>
        <p:txBody>
          <a:bodyPr/>
          <a:lstStyle/>
          <a:p>
            <a:pPr algn="ctr"/>
            <a:r>
              <a:rPr lang="en-US" dirty="0"/>
              <a:t>21-Day Pregnancy Rate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2E69AC-7BD6-8EFC-BB0B-9D47AC2CE8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/>
        </p:blipFill>
        <p:spPr>
          <a:xfrm>
            <a:off x="310059" y="2034283"/>
            <a:ext cx="6059919" cy="4669714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BFC6845-E830-B547-41C4-045D6B8630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21724" y="1532670"/>
            <a:ext cx="3822993" cy="501614"/>
          </a:xfrm>
        </p:spPr>
        <p:txBody>
          <a:bodyPr/>
          <a:lstStyle/>
          <a:p>
            <a:pPr algn="ctr"/>
            <a:r>
              <a:rPr lang="en-US" dirty="0"/>
              <a:t>Synchronized Ovulation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9CB2575-FA77-EF94-3D80-F1EF6C3906C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221725" y="2114656"/>
            <a:ext cx="3822994" cy="4567295"/>
          </a:xfrm>
        </p:spPr>
      </p:pic>
    </p:spTree>
    <p:extLst>
      <p:ext uri="{BB962C8B-B14F-4D97-AF65-F5344CB8AC3E}">
        <p14:creationId xmlns:p14="http://schemas.microsoft.com/office/powerpoint/2010/main" val="542528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FE657-32FC-1269-9EC6-88D8885BC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163"/>
            <a:ext cx="10515600" cy="1294527"/>
          </a:xfrm>
        </p:spPr>
        <p:txBody>
          <a:bodyPr>
            <a:normAutofit/>
          </a:bodyPr>
          <a:lstStyle/>
          <a:p>
            <a:r>
              <a:rPr lang="en-US" sz="3600" dirty="0"/>
              <a:t>Navigating the World of Estrus Synchronization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0E298-23B9-9239-2BD9-71E3E9D2FC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5814" y="1825625"/>
            <a:ext cx="5135526" cy="4351338"/>
          </a:xfrm>
        </p:spPr>
        <p:txBody>
          <a:bodyPr/>
          <a:lstStyle/>
          <a:p>
            <a:r>
              <a:rPr lang="en-US" sz="2400" dirty="0"/>
              <a:t>Understand the broad principles</a:t>
            </a:r>
          </a:p>
          <a:p>
            <a:r>
              <a:rPr lang="en-US" sz="2400" dirty="0"/>
              <a:t>Seek qualified advice</a:t>
            </a:r>
          </a:p>
          <a:p>
            <a:pPr lvl="1"/>
            <a:r>
              <a:rPr lang="en-US" sz="2000" dirty="0"/>
              <a:t>Veterinarians and Animal Scientists</a:t>
            </a:r>
          </a:p>
          <a:p>
            <a:pPr lvl="1"/>
            <a:r>
              <a:rPr lang="en-US" sz="2000" dirty="0"/>
              <a:t>Semen and Drug suppliers</a:t>
            </a:r>
          </a:p>
          <a:p>
            <a:r>
              <a:rPr lang="en-US" sz="2400" dirty="0"/>
              <a:t>Reliable online resources</a:t>
            </a:r>
          </a:p>
          <a:p>
            <a:pPr lvl="1"/>
            <a:r>
              <a:rPr lang="en-US" sz="2000" dirty="0"/>
              <a:t>Dairy Cattle Reproduction Council</a:t>
            </a:r>
          </a:p>
          <a:p>
            <a:pPr lvl="1"/>
            <a:r>
              <a:rPr lang="en-US" sz="2000" dirty="0"/>
              <a:t>University Extension Websites</a:t>
            </a:r>
          </a:p>
          <a:p>
            <a:pPr lvl="2"/>
            <a:r>
              <a:rPr lang="en-US" sz="1800" dirty="0">
                <a:hlinkClick r:id="rId2"/>
              </a:rPr>
              <a:t>https://dairycattlereproduction.com/</a:t>
            </a:r>
            <a:endParaRPr lang="en-US" sz="1800" dirty="0"/>
          </a:p>
          <a:p>
            <a:pPr lvl="2"/>
            <a:r>
              <a:rPr lang="en-US" sz="1800" dirty="0">
                <a:hlinkClick r:id="rId3"/>
              </a:rPr>
              <a:t>https://paulfricke.dysci.wisc.edu/</a:t>
            </a:r>
            <a:endParaRPr lang="en-US" sz="1800" dirty="0"/>
          </a:p>
          <a:p>
            <a:pPr lvl="1"/>
            <a:r>
              <a:rPr lang="en-US" sz="2200" dirty="0"/>
              <a:t>Refereed Journals</a:t>
            </a:r>
          </a:p>
          <a:p>
            <a:pPr lvl="2"/>
            <a:r>
              <a:rPr lang="en-US" sz="1800" dirty="0"/>
              <a:t>https://www.journalofdairyscience.org/</a:t>
            </a:r>
          </a:p>
          <a:p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068CD7A-5B2F-E6E5-49AE-7367558D9535}"/>
              </a:ext>
            </a:extLst>
          </p:cNvPr>
          <p:cNvSpPr txBox="1">
            <a:spLocks/>
          </p:cNvSpPr>
          <p:nvPr/>
        </p:nvSpPr>
        <p:spPr>
          <a:xfrm>
            <a:off x="8081481" y="3087634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6D43A74-1BB6-2B64-7859-D3103C30606B}"/>
              </a:ext>
            </a:extLst>
          </p:cNvPr>
          <p:cNvSpPr txBox="1">
            <a:spLocks/>
          </p:cNvSpPr>
          <p:nvPr/>
        </p:nvSpPr>
        <p:spPr>
          <a:xfrm>
            <a:off x="8586291" y="1741897"/>
            <a:ext cx="4171979" cy="1294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761746-19BA-8199-AC3E-8F370D626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1482" y="1795992"/>
            <a:ext cx="3675052" cy="464929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34154B2-B919-DA57-A79D-E1B68EC4AF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696219" y="1522705"/>
            <a:ext cx="3863400" cy="4750504"/>
          </a:xfrm>
          <a:ln w="25400"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131049A-4445-CDB2-7F6A-1FBE03929D2A}"/>
              </a:ext>
            </a:extLst>
          </p:cNvPr>
          <p:cNvSpPr txBox="1"/>
          <p:nvPr/>
        </p:nvSpPr>
        <p:spPr>
          <a:xfrm>
            <a:off x="7408955" y="6445283"/>
            <a:ext cx="3232298" cy="37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https://www.dcrcouncil.org/</a:t>
            </a:r>
          </a:p>
        </p:txBody>
      </p:sp>
    </p:spTree>
    <p:extLst>
      <p:ext uri="{BB962C8B-B14F-4D97-AF65-F5344CB8AC3E}">
        <p14:creationId xmlns:p14="http://schemas.microsoft.com/office/powerpoint/2010/main" val="366279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B1F1-CCB6-AF94-90B9-886FE08ED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882"/>
            <a:ext cx="10515600" cy="919145"/>
          </a:xfrm>
        </p:spPr>
        <p:txBody>
          <a:bodyPr/>
          <a:lstStyle/>
          <a:p>
            <a:r>
              <a:rPr lang="en-US" dirty="0" err="1"/>
              <a:t>Ovsynch</a:t>
            </a:r>
            <a:r>
              <a:rPr lang="en-US" dirty="0"/>
              <a:t> or TAI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54543-67B6-3857-CA29-B4909C51D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104" y="2869759"/>
            <a:ext cx="10781873" cy="3793359"/>
          </a:xfrm>
        </p:spPr>
        <p:txBody>
          <a:bodyPr/>
          <a:lstStyle/>
          <a:p>
            <a:r>
              <a:rPr lang="en-US" dirty="0"/>
              <a:t>Most common variation of TAI protocol is </a:t>
            </a:r>
            <a:r>
              <a:rPr lang="en-US" dirty="0" err="1"/>
              <a:t>Ovsynch</a:t>
            </a:r>
            <a:r>
              <a:rPr lang="en-US" dirty="0"/>
              <a:t> 56</a:t>
            </a:r>
          </a:p>
          <a:p>
            <a:pPr lvl="1"/>
            <a:r>
              <a:rPr lang="en-US" dirty="0"/>
              <a:t>Second GnRH is given 56 hours after PGF2</a:t>
            </a:r>
            <a:r>
              <a:rPr lang="el-GR" dirty="0"/>
              <a:t>α</a:t>
            </a:r>
            <a:endParaRPr lang="en-US" dirty="0"/>
          </a:p>
          <a:p>
            <a:r>
              <a:rPr lang="en-US" dirty="0"/>
              <a:t>This protocol can be started either for first AI, or for re-synchronization of cows after negative pregnancy check</a:t>
            </a:r>
          </a:p>
          <a:p>
            <a:r>
              <a:rPr lang="en-US" dirty="0"/>
              <a:t>Best results occur when GnRH results in ovulation (and CL formation)</a:t>
            </a:r>
          </a:p>
          <a:p>
            <a:pPr lvl="1"/>
            <a:r>
              <a:rPr lang="en-US" dirty="0"/>
              <a:t>Many cows will not be in the correct stage of estrus cycle to ovulate</a:t>
            </a:r>
          </a:p>
          <a:p>
            <a:pPr lvl="1"/>
            <a:r>
              <a:rPr lang="en-US" dirty="0" err="1"/>
              <a:t>Presynchronization</a:t>
            </a:r>
            <a:r>
              <a:rPr lang="en-US" dirty="0"/>
              <a:t> protocols can improve GnRH ovulation rates and P/AI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DFC415-A78C-D6F5-12D2-803BC9C745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96766" y="1114027"/>
            <a:ext cx="9499184" cy="137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92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66645-5123-05A7-0C0A-F2ED07ED7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34748-9B57-BBE3-D8EE-0ED68F5A5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882"/>
            <a:ext cx="10515600" cy="919145"/>
          </a:xfrm>
        </p:spPr>
        <p:txBody>
          <a:bodyPr/>
          <a:lstStyle/>
          <a:p>
            <a:r>
              <a:rPr lang="en-US" dirty="0" err="1"/>
              <a:t>Ovsynch</a:t>
            </a:r>
            <a:r>
              <a:rPr lang="en-US" dirty="0"/>
              <a:t> or TAI Protocol – 2</a:t>
            </a:r>
            <a:r>
              <a:rPr lang="en-US" baseline="30000" dirty="0"/>
              <a:t>nd</a:t>
            </a:r>
            <a:r>
              <a:rPr lang="en-US" dirty="0"/>
              <a:t> PGF2</a:t>
            </a:r>
            <a:r>
              <a:rPr lang="el-GR" dirty="0"/>
              <a:t>α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3074BD5-D12F-F73D-5559-D1CB657749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123343"/>
            <a:ext cx="10133710" cy="3539775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PGF2α results in higher percent of CL regression and %P/AI</a:t>
            </a:r>
          </a:p>
          <a:p>
            <a:pPr lvl="1"/>
            <a:r>
              <a:rPr lang="en-US" dirty="0"/>
              <a:t>Complete regression of the CL results in higher %P/AI</a:t>
            </a:r>
          </a:p>
          <a:p>
            <a:pPr lvl="1"/>
            <a:r>
              <a:rPr lang="en-US" dirty="0"/>
              <a:t>P/AI results are 4-5% higher in Lactation 2 and 3</a:t>
            </a:r>
          </a:p>
          <a:p>
            <a:pPr lvl="1"/>
            <a:r>
              <a:rPr lang="en-US" dirty="0"/>
              <a:t>Lactation 1 cows did not show significant improvement</a:t>
            </a:r>
          </a:p>
          <a:p>
            <a:r>
              <a:rPr lang="en-US" dirty="0"/>
              <a:t>Benefit is related to high metabolism rate of high producing cows eliminating drugs faster from the bloodstream</a:t>
            </a:r>
          </a:p>
          <a:p>
            <a:r>
              <a:rPr lang="en-US" dirty="0"/>
              <a:t>Result may not be as significant in lower production herds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1366EF-9819-EEAD-B728-C006B0EF7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284" y="1114027"/>
            <a:ext cx="9976626" cy="158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08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E35F-9B72-E1C6-0C95-5886A4A27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935"/>
            <a:ext cx="10515600" cy="1068513"/>
          </a:xfrm>
        </p:spPr>
        <p:txBody>
          <a:bodyPr>
            <a:normAutofit fontScale="90000"/>
          </a:bodyPr>
          <a:lstStyle/>
          <a:p>
            <a:r>
              <a:rPr lang="en-US" sz="3600" dirty="0" err="1"/>
              <a:t>Presynchronization</a:t>
            </a:r>
            <a:r>
              <a:rPr lang="en-US" sz="3600" dirty="0"/>
              <a:t> Protocols- </a:t>
            </a:r>
            <a:r>
              <a:rPr lang="en-US" sz="3600" dirty="0" err="1"/>
              <a:t>PreSynch</a:t>
            </a:r>
            <a:r>
              <a:rPr lang="en-US" sz="3600" dirty="0"/>
              <a:t> (PGF2</a:t>
            </a:r>
            <a:r>
              <a:rPr lang="el-GR" sz="3600" dirty="0"/>
              <a:t>α</a:t>
            </a:r>
            <a:r>
              <a:rPr lang="en-US" sz="3600" dirty="0"/>
              <a:t>- PGF2</a:t>
            </a:r>
            <a:r>
              <a:rPr lang="el-GR" sz="3600" dirty="0"/>
              <a:t>α</a:t>
            </a:r>
            <a:r>
              <a:rPr lang="en-US" sz="3600" dirty="0"/>
              <a:t>-TAI)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7D906-1277-FF53-F019-6EE067C67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7128" y="2671279"/>
            <a:ext cx="11753636" cy="3893907"/>
          </a:xfrm>
        </p:spPr>
        <p:txBody>
          <a:bodyPr>
            <a:normAutofit/>
          </a:bodyPr>
          <a:lstStyle/>
          <a:p>
            <a:r>
              <a:rPr lang="en-US" sz="2400" dirty="0" err="1"/>
              <a:t>PreSynch</a:t>
            </a:r>
            <a:r>
              <a:rPr lang="en-US" sz="2400" dirty="0"/>
              <a:t>  - consecutive doses of PGF2</a:t>
            </a:r>
            <a:r>
              <a:rPr lang="el-GR" sz="2400" dirty="0"/>
              <a:t>α</a:t>
            </a:r>
            <a:r>
              <a:rPr lang="en-US" sz="2400" dirty="0"/>
              <a:t> followed by TAI protocol</a:t>
            </a:r>
          </a:p>
          <a:p>
            <a:pPr lvl="1"/>
            <a:r>
              <a:rPr lang="en-US" sz="2200" dirty="0"/>
              <a:t>14 days from 1</a:t>
            </a:r>
            <a:r>
              <a:rPr lang="en-US" sz="2200" baseline="30000" dirty="0"/>
              <a:t>st</a:t>
            </a:r>
            <a:r>
              <a:rPr lang="en-US" sz="2200" dirty="0"/>
              <a:t> to 2</a:t>
            </a:r>
            <a:r>
              <a:rPr lang="en-US" sz="2200" baseline="30000" dirty="0"/>
              <a:t>nd</a:t>
            </a:r>
            <a:r>
              <a:rPr lang="en-US" sz="2200" dirty="0"/>
              <a:t> PGF</a:t>
            </a:r>
          </a:p>
          <a:p>
            <a:pPr lvl="1"/>
            <a:r>
              <a:rPr lang="en-US" sz="2200" dirty="0"/>
              <a:t>2</a:t>
            </a:r>
            <a:r>
              <a:rPr lang="en-US" sz="2200" baseline="30000" dirty="0"/>
              <a:t>nd</a:t>
            </a:r>
            <a:r>
              <a:rPr lang="en-US" sz="2200" dirty="0"/>
              <a:t> PGF to TAI interval can be 10-12 days, most commonly 12</a:t>
            </a:r>
          </a:p>
          <a:p>
            <a:r>
              <a:rPr lang="en-US" sz="2400" dirty="0"/>
              <a:t>Advantages:</a:t>
            </a:r>
          </a:p>
          <a:p>
            <a:pPr lvl="1"/>
            <a:r>
              <a:rPr lang="en-US" sz="2200" dirty="0"/>
              <a:t>1</a:t>
            </a:r>
            <a:r>
              <a:rPr lang="en-US" sz="2200" baseline="30000" dirty="0"/>
              <a:t>st</a:t>
            </a:r>
            <a:r>
              <a:rPr lang="en-US" sz="2200" dirty="0"/>
              <a:t> PGF considered of some value to clean up mild metritis</a:t>
            </a:r>
          </a:p>
          <a:p>
            <a:pPr lvl="1"/>
            <a:r>
              <a:rPr lang="en-US" sz="2200" dirty="0"/>
              <a:t>Opportunity to breed on signs of estrus after 2nd PGF</a:t>
            </a:r>
          </a:p>
          <a:p>
            <a:r>
              <a:rPr lang="en-US" sz="2400" dirty="0"/>
              <a:t>Disadvantages</a:t>
            </a:r>
          </a:p>
          <a:p>
            <a:pPr lvl="1"/>
            <a:r>
              <a:rPr lang="en-US" sz="2200" dirty="0"/>
              <a:t>Long protocol – from start to finish 36 days (VWP 70 d, must start at 34 DIM)</a:t>
            </a:r>
          </a:p>
          <a:p>
            <a:pPr lvl="1"/>
            <a:r>
              <a:rPr lang="en-US" sz="2200" dirty="0"/>
              <a:t>Not effective with anestrus cows. Without CL there is no effect from PGF)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46E597-9B52-74EF-8F8D-F09EF9D4C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53448"/>
            <a:ext cx="9860437" cy="122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25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87725-28F7-78C2-7BFC-7D0BE0C0A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128"/>
            <a:ext cx="10515600" cy="1058238"/>
          </a:xfrm>
        </p:spPr>
        <p:txBody>
          <a:bodyPr>
            <a:normAutofit/>
          </a:bodyPr>
          <a:lstStyle/>
          <a:p>
            <a:r>
              <a:rPr lang="en-US" sz="3600" dirty="0" err="1"/>
              <a:t>Presynchronization</a:t>
            </a:r>
            <a:r>
              <a:rPr lang="en-US" sz="3600" dirty="0"/>
              <a:t> Protocols- Double </a:t>
            </a:r>
            <a:r>
              <a:rPr lang="en-US" sz="3600" dirty="0" err="1"/>
              <a:t>Ovsynch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49F3A-B38C-939A-9BB6-417FCA59A4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225" y="2804845"/>
            <a:ext cx="11045575" cy="3688031"/>
          </a:xfrm>
        </p:spPr>
        <p:txBody>
          <a:bodyPr>
            <a:normAutofit/>
          </a:bodyPr>
          <a:lstStyle/>
          <a:p>
            <a:r>
              <a:rPr lang="en-US" dirty="0"/>
              <a:t>Double </a:t>
            </a:r>
            <a:r>
              <a:rPr lang="en-US" dirty="0" err="1"/>
              <a:t>Ovsynch</a:t>
            </a:r>
            <a:r>
              <a:rPr lang="en-US" dirty="0"/>
              <a:t> – two complete </a:t>
            </a:r>
            <a:r>
              <a:rPr lang="en-US" dirty="0" err="1"/>
              <a:t>ovsynch</a:t>
            </a:r>
            <a:r>
              <a:rPr lang="en-US" dirty="0"/>
              <a:t> protocols back-to-back</a:t>
            </a:r>
          </a:p>
          <a:p>
            <a:pPr lvl="1"/>
            <a:r>
              <a:rPr lang="en-US" dirty="0"/>
              <a:t>Probably most commonly used protocol for first AI</a:t>
            </a:r>
          </a:p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Shorter duration than </a:t>
            </a:r>
            <a:r>
              <a:rPr lang="en-US" dirty="0" err="1"/>
              <a:t>PreSynch</a:t>
            </a:r>
            <a:r>
              <a:rPr lang="en-US" dirty="0"/>
              <a:t> (27 days)</a:t>
            </a:r>
          </a:p>
          <a:p>
            <a:pPr lvl="1"/>
            <a:r>
              <a:rPr lang="en-US" dirty="0"/>
              <a:t>GnRH injections beneficial for returning anestrus cows to ovary activity</a:t>
            </a:r>
          </a:p>
          <a:p>
            <a:pPr marL="0" indent="0">
              <a:buNone/>
            </a:pPr>
            <a:r>
              <a:rPr lang="en-US" dirty="0"/>
              <a:t>Disadvantages:</a:t>
            </a:r>
          </a:p>
          <a:p>
            <a:pPr lvl="1"/>
            <a:r>
              <a:rPr lang="en-US" dirty="0"/>
              <a:t>Six shots from start to AI – more labor and cost intensive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811BF7-B5DA-8791-F62A-53FC6C1CC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27" y="1396055"/>
            <a:ext cx="10718307" cy="114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87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02860-DEE0-DEE2-56FF-158CAFB9B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/>
              <a:t>Presynchronization</a:t>
            </a:r>
            <a:r>
              <a:rPr lang="en-US" sz="4400" dirty="0"/>
              <a:t> Protocols:  G-6-G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7E4C0-44A6-3DD7-CD4D-941D2D834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724" y="3246633"/>
            <a:ext cx="10983074" cy="3359650"/>
          </a:xfrm>
        </p:spPr>
        <p:txBody>
          <a:bodyPr/>
          <a:lstStyle/>
          <a:p>
            <a:r>
              <a:rPr lang="en-US" dirty="0"/>
              <a:t>G-6-G is the shortest of the </a:t>
            </a:r>
            <a:r>
              <a:rPr lang="en-US" dirty="0" err="1"/>
              <a:t>presynchronization</a:t>
            </a:r>
            <a:r>
              <a:rPr lang="en-US" dirty="0"/>
              <a:t> protocols requiring 18 days from start to AI (some variations are shorter)</a:t>
            </a:r>
          </a:p>
          <a:p>
            <a:r>
              <a:rPr lang="en-US" dirty="0"/>
              <a:t>Minimal protocol able to synchronize cows with a CL; a GnRH-sensitive follicle; and anovulatory ovaries</a:t>
            </a:r>
          </a:p>
          <a:p>
            <a:r>
              <a:rPr lang="en-US" dirty="0"/>
              <a:t>Improved response to the 1</a:t>
            </a:r>
            <a:r>
              <a:rPr lang="en-US" baseline="30000" dirty="0"/>
              <a:t>st</a:t>
            </a:r>
            <a:r>
              <a:rPr lang="en-US" dirty="0"/>
              <a:t> GnRH of </a:t>
            </a:r>
            <a:r>
              <a:rPr lang="en-US" dirty="0" err="1"/>
              <a:t>Ovsynch</a:t>
            </a:r>
            <a:r>
              <a:rPr lang="en-US" dirty="0"/>
              <a:t> is achieved and P/AI results are improved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9A7181-BBF6-8D14-1E20-E2313F1F70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73263" y="1690688"/>
            <a:ext cx="7652924" cy="1325563"/>
          </a:xfrm>
        </p:spPr>
      </p:pic>
    </p:spTree>
    <p:extLst>
      <p:ext uri="{BB962C8B-B14F-4D97-AF65-F5344CB8AC3E}">
        <p14:creationId xmlns:p14="http://schemas.microsoft.com/office/powerpoint/2010/main" val="1215991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1337F-8DD4-30EC-FCA6-B0CD66AA5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109"/>
            <a:ext cx="10515600" cy="1052709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Which </a:t>
            </a:r>
            <a:r>
              <a:rPr lang="en-US" sz="3600" dirty="0" err="1"/>
              <a:t>Presynchronization</a:t>
            </a:r>
            <a:r>
              <a:rPr lang="en-US" sz="3600" dirty="0"/>
              <a:t> Protocol to Use?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C25DF-6C51-234F-B5F0-CE69FA742F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885" y="1304818"/>
            <a:ext cx="11394041" cy="5383658"/>
          </a:xfrm>
        </p:spPr>
        <p:txBody>
          <a:bodyPr>
            <a:normAutofit/>
          </a:bodyPr>
          <a:lstStyle/>
          <a:p>
            <a:r>
              <a:rPr lang="en-US" sz="2400" dirty="0"/>
              <a:t>It is difficult to come up with a definitive answer to which protocol is more effective</a:t>
            </a:r>
          </a:p>
          <a:p>
            <a:pPr lvl="1"/>
            <a:r>
              <a:rPr lang="en-US" sz="2200" dirty="0"/>
              <a:t>Double </a:t>
            </a:r>
            <a:r>
              <a:rPr lang="en-US" sz="2200" dirty="0" err="1"/>
              <a:t>Ovsynch</a:t>
            </a:r>
            <a:r>
              <a:rPr lang="en-US" sz="2200" dirty="0"/>
              <a:t> demonstrated to achieve best results in many studies and reviews</a:t>
            </a:r>
          </a:p>
          <a:p>
            <a:r>
              <a:rPr lang="en-US" sz="2400" dirty="0"/>
              <a:t>It is likely that some conditions favor one protocol over the other</a:t>
            </a:r>
          </a:p>
          <a:p>
            <a:pPr lvl="1"/>
            <a:r>
              <a:rPr lang="en-US" sz="2200" dirty="0"/>
              <a:t>Incidence of endometritis</a:t>
            </a:r>
          </a:p>
          <a:p>
            <a:pPr lvl="1"/>
            <a:r>
              <a:rPr lang="en-US" sz="2200" dirty="0"/>
              <a:t>Incidence of anestrus</a:t>
            </a:r>
          </a:p>
          <a:p>
            <a:pPr lvl="1"/>
            <a:r>
              <a:rPr lang="en-US" sz="2200" dirty="0"/>
              <a:t>Lactation number, heat stress, nutritional status, </a:t>
            </a:r>
            <a:r>
              <a:rPr lang="en-US" sz="2200" dirty="0" err="1"/>
              <a:t>etc</a:t>
            </a:r>
            <a:r>
              <a:rPr lang="en-US" sz="2200" dirty="0"/>
              <a:t>…</a:t>
            </a:r>
          </a:p>
          <a:p>
            <a:r>
              <a:rPr lang="en-US" sz="2400" dirty="0"/>
              <a:t>All protocols are cost effective if used properly – hormone cost is a minor consideration in choice</a:t>
            </a:r>
          </a:p>
          <a:p>
            <a:r>
              <a:rPr lang="en-US" sz="2400" dirty="0"/>
              <a:t>In most herd situations I recommend Double-</a:t>
            </a:r>
            <a:r>
              <a:rPr lang="en-US" sz="2400" dirty="0" err="1"/>
              <a:t>Ovsynch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78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06E8E-F948-38DF-E3C3-8EE058272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2250"/>
          </a:xfrm>
        </p:spPr>
        <p:txBody>
          <a:bodyPr>
            <a:normAutofit/>
          </a:bodyPr>
          <a:lstStyle/>
          <a:p>
            <a:r>
              <a:rPr lang="en-US" sz="3600" dirty="0"/>
              <a:t>Resynchronization After Pregnancy Check- Two Options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D3A5C-ADE2-194A-9BB7-D96C788F5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0915" y="3153577"/>
            <a:ext cx="5740699" cy="3226675"/>
          </a:xfrm>
        </p:spPr>
        <p:txBody>
          <a:bodyPr>
            <a:normAutofit/>
          </a:bodyPr>
          <a:lstStyle/>
          <a:p>
            <a:r>
              <a:rPr lang="en-US" sz="2400" dirty="0"/>
              <a:t>At pregnancy check negative cows get GnRH</a:t>
            </a:r>
          </a:p>
          <a:p>
            <a:r>
              <a:rPr lang="en-US" sz="2400" dirty="0"/>
              <a:t>Cow will be re-bred in 10 days</a:t>
            </a:r>
          </a:p>
          <a:p>
            <a:r>
              <a:rPr lang="en-US" sz="2400" dirty="0"/>
              <a:t>Best option if % pregnant at check is relatively high (&gt;70%) and PR is at or near targets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91A782-46FA-292B-88F4-303FFAF79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3052817"/>
            <a:ext cx="5663629" cy="3327435"/>
          </a:xfrm>
        </p:spPr>
        <p:txBody>
          <a:bodyPr>
            <a:normAutofit/>
          </a:bodyPr>
          <a:lstStyle/>
          <a:p>
            <a:r>
              <a:rPr lang="en-US" sz="2400" dirty="0"/>
              <a:t>One week before </a:t>
            </a:r>
            <a:r>
              <a:rPr lang="en-US" sz="2400" dirty="0" err="1"/>
              <a:t>preg</a:t>
            </a:r>
            <a:r>
              <a:rPr lang="en-US" sz="2400" dirty="0"/>
              <a:t> check cows get GnRH</a:t>
            </a:r>
          </a:p>
          <a:p>
            <a:r>
              <a:rPr lang="en-US" sz="2400" dirty="0"/>
              <a:t>At pregnancy check negative cows get PGF2</a:t>
            </a:r>
            <a:r>
              <a:rPr lang="el-GR" sz="2400" dirty="0"/>
              <a:t>α</a:t>
            </a:r>
            <a:endParaRPr lang="en-US" sz="2400" dirty="0"/>
          </a:p>
          <a:p>
            <a:r>
              <a:rPr lang="en-US" sz="2400" dirty="0"/>
              <a:t>Cow will be re-bred in 4 days</a:t>
            </a:r>
          </a:p>
          <a:p>
            <a:r>
              <a:rPr lang="en-US" sz="2400" dirty="0"/>
              <a:t>Consider if %pregnant at check is low (&lt;50 or 60%) and PR is below standard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397B50-CB13-5737-0984-640D74A28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15" y="1825625"/>
            <a:ext cx="5816899" cy="10097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33226A-1EB8-4DB1-1982-D5A14B148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825625"/>
            <a:ext cx="6140766" cy="109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24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247CB-931D-1E90-F1F4-F469EB4EE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387"/>
            <a:ext cx="10515600" cy="1126789"/>
          </a:xfrm>
        </p:spPr>
        <p:txBody>
          <a:bodyPr>
            <a:normAutofit/>
          </a:bodyPr>
          <a:lstStyle/>
          <a:p>
            <a:r>
              <a:rPr lang="en-US" sz="3600" dirty="0"/>
              <a:t>Resynchronization Based on Ovary Structures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4B1F5-3AC6-13A8-B653-BE76FA7BCF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8159" y="3555062"/>
            <a:ext cx="5159754" cy="2753271"/>
          </a:xfrm>
        </p:spPr>
        <p:txBody>
          <a:bodyPr/>
          <a:lstStyle/>
          <a:p>
            <a:r>
              <a:rPr lang="en-US" dirty="0"/>
              <a:t>Not pregnant with CL</a:t>
            </a:r>
          </a:p>
          <a:p>
            <a:r>
              <a:rPr lang="en-US" dirty="0"/>
              <a:t>Use G-6-G before </a:t>
            </a:r>
            <a:r>
              <a:rPr lang="en-US" dirty="0" err="1"/>
              <a:t>Ovsynch</a:t>
            </a:r>
            <a:endParaRPr lang="en-US" dirty="0"/>
          </a:p>
          <a:p>
            <a:pPr lvl="1"/>
            <a:r>
              <a:rPr lang="en-US" dirty="0"/>
              <a:t>PGF2α at day 0</a:t>
            </a:r>
          </a:p>
          <a:p>
            <a:pPr lvl="1"/>
            <a:r>
              <a:rPr lang="en-US" dirty="0"/>
              <a:t>GnRH at day 2</a:t>
            </a:r>
          </a:p>
          <a:p>
            <a:r>
              <a:rPr lang="en-US" dirty="0" err="1"/>
              <a:t>Ovsynch</a:t>
            </a:r>
            <a:r>
              <a:rPr lang="en-US" dirty="0"/>
              <a:t> starts day 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BAB8AB-52A9-E9B8-6E81-844ACC11D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5934" y="3555062"/>
            <a:ext cx="5181600" cy="2753271"/>
          </a:xfrm>
        </p:spPr>
        <p:txBody>
          <a:bodyPr/>
          <a:lstStyle/>
          <a:p>
            <a:r>
              <a:rPr lang="en-US" dirty="0"/>
              <a:t>Not pregnant no CL</a:t>
            </a:r>
          </a:p>
          <a:p>
            <a:r>
              <a:rPr lang="en-US" dirty="0"/>
              <a:t>GnRH at day 0</a:t>
            </a:r>
          </a:p>
          <a:p>
            <a:r>
              <a:rPr lang="en-US" dirty="0" err="1"/>
              <a:t>Ovsynch</a:t>
            </a:r>
            <a:r>
              <a:rPr lang="en-US" dirty="0"/>
              <a:t> starts day 7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0D166F-436E-D79E-A172-D7C715C5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12" y="1387011"/>
            <a:ext cx="5317126" cy="2041989"/>
          </a:xfrm>
          <a:prstGeom prst="rect">
            <a:avLst/>
          </a:prstGeom>
          <a:solidFill>
            <a:srgbClr val="FFC000">
              <a:alpha val="56000"/>
            </a:srgbClr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214987-5DE9-B825-E2BC-C4B7DF3A2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088" y="1291176"/>
            <a:ext cx="5097273" cy="21378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171BCC-F18F-92EB-D226-9CF87D4FE138}"/>
              </a:ext>
            </a:extLst>
          </p:cNvPr>
          <p:cNvSpPr txBox="1"/>
          <p:nvPr/>
        </p:nvSpPr>
        <p:spPr>
          <a:xfrm>
            <a:off x="2979506" y="6339424"/>
            <a:ext cx="571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Dr. R Pursley, https://dairycattlereproduction.com/</a:t>
            </a:r>
          </a:p>
        </p:txBody>
      </p:sp>
    </p:spTree>
    <p:extLst>
      <p:ext uri="{BB962C8B-B14F-4D97-AF65-F5344CB8AC3E}">
        <p14:creationId xmlns:p14="http://schemas.microsoft.com/office/powerpoint/2010/main" val="972491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03E38-B871-4047-6AE4-79FE65D0E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Anestrus and Anovulatory Cows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05C3C-0A57-0A34-B196-5C27FF1B8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78438" cy="4351338"/>
          </a:xfrm>
        </p:spPr>
        <p:txBody>
          <a:bodyPr>
            <a:normAutofit/>
          </a:bodyPr>
          <a:lstStyle/>
          <a:p>
            <a:r>
              <a:rPr lang="en-US" sz="2400" dirty="0"/>
              <a:t>Anestrus: Failure to exhibit signs of heat</a:t>
            </a:r>
          </a:p>
          <a:p>
            <a:r>
              <a:rPr lang="en-US" sz="2400" dirty="0"/>
              <a:t>Anovulatory: Cows that fail to ovulate</a:t>
            </a:r>
          </a:p>
          <a:p>
            <a:r>
              <a:rPr lang="en-US" sz="2400" dirty="0"/>
              <a:t>Anestrus cows are often not anovulatory when the heat is not detected or signs are below the threshold for detection</a:t>
            </a:r>
          </a:p>
          <a:p>
            <a:r>
              <a:rPr lang="en-US" sz="2400" dirty="0"/>
              <a:t>The anovulatory condition is a more accurate description of the problem which can be addressed with synchronization</a:t>
            </a:r>
          </a:p>
          <a:p>
            <a:r>
              <a:rPr lang="en-US" sz="2400" dirty="0"/>
              <a:t>Protocols with GnRH are most effective at returning cows to ovulation</a:t>
            </a:r>
          </a:p>
          <a:p>
            <a:r>
              <a:rPr lang="en-US" sz="2400" dirty="0"/>
              <a:t>PGF2α is not generally effective in stimulating ovulation</a:t>
            </a:r>
          </a:p>
          <a:p>
            <a:r>
              <a:rPr lang="en-US" sz="2400" dirty="0"/>
              <a:t>Protocols with a CIDR can be useful (such as CIDR-Synch)</a:t>
            </a:r>
          </a:p>
          <a:p>
            <a:pPr lvl="1"/>
            <a:r>
              <a:rPr lang="en-US" sz="2000" dirty="0"/>
              <a:t>CIDR inserted at 1</a:t>
            </a:r>
            <a:r>
              <a:rPr lang="en-US" sz="2000" baseline="30000" dirty="0"/>
              <a:t>st</a:t>
            </a:r>
            <a:r>
              <a:rPr lang="en-US" sz="2000" dirty="0"/>
              <a:t> GnRH and removed at 7 days when PGF2α is given</a:t>
            </a:r>
          </a:p>
        </p:txBody>
      </p:sp>
    </p:spTree>
    <p:extLst>
      <p:ext uri="{BB962C8B-B14F-4D97-AF65-F5344CB8AC3E}">
        <p14:creationId xmlns:p14="http://schemas.microsoft.com/office/powerpoint/2010/main" val="1207014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25D56-A4C6-7907-9347-231F000FA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2742"/>
            <a:ext cx="10515600" cy="1214476"/>
          </a:xfrm>
        </p:spPr>
        <p:txBody>
          <a:bodyPr>
            <a:normAutofit fontScale="90000"/>
          </a:bodyPr>
          <a:lstStyle/>
          <a:p>
            <a:r>
              <a:rPr lang="en-US" dirty="0"/>
              <a:t>….Let’s Not Forget Genetics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770B0A-2BBD-F709-1E8F-4D70CB69C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9317" y="1125167"/>
            <a:ext cx="5183188" cy="823912"/>
          </a:xfrm>
        </p:spPr>
        <p:txBody>
          <a:bodyPr>
            <a:normAutofit/>
          </a:bodyPr>
          <a:lstStyle/>
          <a:p>
            <a:r>
              <a:rPr lang="en-US" sz="2200" dirty="0"/>
              <a:t>Production and Daughter Pregnancy Rate</a:t>
            </a:r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4497FE6F-641F-0ECE-FB5D-040C3311374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t="7299"/>
          <a:stretch/>
        </p:blipFill>
        <p:spPr>
          <a:xfrm>
            <a:off x="5997575" y="1949079"/>
            <a:ext cx="5642705" cy="4446205"/>
          </a:xfr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3339F80-7957-12CA-D0D1-2DA6990F2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1961" y="1949079"/>
            <a:ext cx="5427839" cy="4124557"/>
          </a:xfrm>
        </p:spPr>
        <p:txBody>
          <a:bodyPr/>
          <a:lstStyle/>
          <a:p>
            <a:r>
              <a:rPr lang="en-US" dirty="0"/>
              <a:t>Up until 20 years ago it would be easy to believe that high production came at the expense of reproduction</a:t>
            </a:r>
          </a:p>
          <a:p>
            <a:r>
              <a:rPr lang="en-US" dirty="0"/>
              <a:t>High fertility is heritable and achievable with high production and good management</a:t>
            </a:r>
          </a:p>
          <a:p>
            <a:r>
              <a:rPr lang="en-US" dirty="0"/>
              <a:t>40% Pregnancy Rate the norm 65 years ago!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17CE04-9E4B-3626-ECC2-95817DD6CED9}"/>
              </a:ext>
            </a:extLst>
          </p:cNvPr>
          <p:cNvSpPr txBox="1"/>
          <p:nvPr/>
        </p:nvSpPr>
        <p:spPr>
          <a:xfrm>
            <a:off x="6575461" y="2154977"/>
            <a:ext cx="118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13,600 kg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DDDDCF-4135-AC3A-1437-D0B7D80B7A2C}"/>
              </a:ext>
            </a:extLst>
          </p:cNvPr>
          <p:cNvSpPr txBox="1"/>
          <p:nvPr/>
        </p:nvSpPr>
        <p:spPr>
          <a:xfrm>
            <a:off x="6678203" y="4368937"/>
            <a:ext cx="118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9,090 kg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1027FF-B87E-742A-CED6-1AC14CAC70F8}"/>
              </a:ext>
            </a:extLst>
          </p:cNvPr>
          <p:cNvSpPr txBox="1"/>
          <p:nvPr/>
        </p:nvSpPr>
        <p:spPr>
          <a:xfrm>
            <a:off x="5712683" y="6395284"/>
            <a:ext cx="61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Council of Dairy Cattle Breeding https://uscdcb.com/impact/</a:t>
            </a:r>
          </a:p>
        </p:txBody>
      </p:sp>
    </p:spTree>
    <p:extLst>
      <p:ext uri="{BB962C8B-B14F-4D97-AF65-F5344CB8AC3E}">
        <p14:creationId xmlns:p14="http://schemas.microsoft.com/office/powerpoint/2010/main" val="3584784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04DFC-7C55-EF68-203B-DA864C66C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1612"/>
          </a:xfrm>
        </p:spPr>
        <p:txBody>
          <a:bodyPr>
            <a:normAutofit/>
          </a:bodyPr>
          <a:lstStyle/>
          <a:p>
            <a:r>
              <a:rPr lang="en-US" sz="3600" dirty="0"/>
              <a:t>Incidence of Anovulatory Cows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CE66E-9AE1-F561-66A7-B7EC5C937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175" y="1825625"/>
            <a:ext cx="5609690" cy="4351338"/>
          </a:xfrm>
        </p:spPr>
        <p:txBody>
          <a:bodyPr/>
          <a:lstStyle/>
          <a:p>
            <a:r>
              <a:rPr lang="en-US" dirty="0"/>
              <a:t>Incidence of </a:t>
            </a:r>
            <a:r>
              <a:rPr lang="en-US" dirty="0" err="1"/>
              <a:t>anovular</a:t>
            </a:r>
            <a:r>
              <a:rPr lang="en-US" dirty="0"/>
              <a:t> cows varies widely, but 15-25 at 60 DIM is probably a common range</a:t>
            </a:r>
          </a:p>
          <a:p>
            <a:pPr lvl="1"/>
            <a:r>
              <a:rPr lang="en-US" dirty="0" err="1"/>
              <a:t>Lact</a:t>
            </a:r>
            <a:r>
              <a:rPr lang="en-US" dirty="0"/>
              <a:t> 1 cows often higher than </a:t>
            </a:r>
            <a:r>
              <a:rPr lang="en-US" dirty="0" err="1"/>
              <a:t>Lact</a:t>
            </a:r>
            <a:r>
              <a:rPr lang="en-US" dirty="0"/>
              <a:t>&gt;1</a:t>
            </a:r>
          </a:p>
          <a:p>
            <a:r>
              <a:rPr lang="en-US" dirty="0"/>
              <a:t>Herds with more weight loss in fresh cows tend to have higher incidence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8D95DF6-0F90-ABDA-1D41-283D0F37EB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64252" y="1505964"/>
            <a:ext cx="4252386" cy="450838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0DE413-88CB-E3C4-46B0-03F96E281AC5}"/>
              </a:ext>
            </a:extLst>
          </p:cNvPr>
          <p:cNvSpPr txBox="1"/>
          <p:nvPr/>
        </p:nvSpPr>
        <p:spPr>
          <a:xfrm>
            <a:off x="7459038" y="6308208"/>
            <a:ext cx="3986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Wiltbank, </a:t>
            </a:r>
            <a:r>
              <a:rPr lang="en-US" dirty="0" err="1"/>
              <a:t>Dairexnet</a:t>
            </a:r>
            <a:r>
              <a:rPr lang="en-US" dirty="0"/>
              <a:t> 2010</a:t>
            </a:r>
          </a:p>
        </p:txBody>
      </p:sp>
    </p:spTree>
    <p:extLst>
      <p:ext uri="{BB962C8B-B14F-4D97-AF65-F5344CB8AC3E}">
        <p14:creationId xmlns:p14="http://schemas.microsoft.com/office/powerpoint/2010/main" val="6439464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B613C-7B0B-74A0-5C5C-985E6B2A2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Anovulatory Cows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69A2A-0D99-7437-200E-F0B481CA17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6040" y="1570084"/>
            <a:ext cx="10627760" cy="3565132"/>
          </a:xfrm>
        </p:spPr>
        <p:txBody>
          <a:bodyPr/>
          <a:lstStyle/>
          <a:p>
            <a:r>
              <a:rPr lang="en-US" dirty="0"/>
              <a:t>Investigate and resolves causes of the problem if </a:t>
            </a:r>
          </a:p>
          <a:p>
            <a:r>
              <a:rPr lang="en-US" dirty="0"/>
              <a:t>Generally good response to </a:t>
            </a:r>
            <a:r>
              <a:rPr lang="en-US" dirty="0" err="1"/>
              <a:t>presynchronization</a:t>
            </a:r>
            <a:r>
              <a:rPr lang="en-US" dirty="0"/>
              <a:t> protocols with GnRH (Double-</a:t>
            </a:r>
            <a:r>
              <a:rPr lang="en-US" dirty="0" err="1"/>
              <a:t>Ovsynch</a:t>
            </a:r>
            <a:r>
              <a:rPr lang="en-US" dirty="0"/>
              <a:t> and G-6-G)</a:t>
            </a:r>
          </a:p>
          <a:p>
            <a:r>
              <a:rPr lang="en-US" dirty="0"/>
              <a:t>Addition of a CIDR in the </a:t>
            </a:r>
            <a:r>
              <a:rPr lang="en-US" dirty="0" err="1"/>
              <a:t>Ovsynch</a:t>
            </a:r>
            <a:r>
              <a:rPr lang="en-US" dirty="0"/>
              <a:t> TAI protocol is also beneficial.</a:t>
            </a:r>
          </a:p>
          <a:p>
            <a:pPr lvl="1"/>
            <a:r>
              <a:rPr lang="en-US" dirty="0"/>
              <a:t>CIDR inserted at Day 0 along with GnRH</a:t>
            </a:r>
          </a:p>
          <a:p>
            <a:pPr lvl="1"/>
            <a:r>
              <a:rPr lang="en-US" dirty="0"/>
              <a:t>Remove CIDR on Day 7 when PGF2</a:t>
            </a:r>
            <a:r>
              <a:rPr lang="el-GR" dirty="0"/>
              <a:t>α</a:t>
            </a:r>
            <a:r>
              <a:rPr lang="en-US" dirty="0"/>
              <a:t> is given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891EDEB-BEF6-962E-080F-A15F4862B7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64863" y="4900773"/>
            <a:ext cx="9088746" cy="1705510"/>
          </a:xfrm>
        </p:spPr>
      </p:pic>
    </p:spTree>
    <p:extLst>
      <p:ext uri="{BB962C8B-B14F-4D97-AF65-F5344CB8AC3E}">
        <p14:creationId xmlns:p14="http://schemas.microsoft.com/office/powerpoint/2010/main" val="4129086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60AF-533A-86A5-5DED-B145F16C7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Activity Monitors vs Synchronization (mostly opinion)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9B5734-0718-B147-41F8-8224E4FD8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10 years ago it was often a choice to use one or the other</a:t>
            </a:r>
          </a:p>
          <a:p>
            <a:r>
              <a:rPr lang="en-US" sz="2400" dirty="0"/>
              <a:t>This was partly driven by cost, but also due to integrating the two systems into a program</a:t>
            </a:r>
          </a:p>
          <a:p>
            <a:r>
              <a:rPr lang="en-US" sz="2400" dirty="0"/>
              <a:t>Synchronization strength is the ability to choose the first breeding date for 100% of cows with high P/AI</a:t>
            </a:r>
          </a:p>
          <a:p>
            <a:r>
              <a:rPr lang="en-US" sz="2400" dirty="0"/>
              <a:t>Also, anestrus or anovulatory cows can be managed with good results</a:t>
            </a:r>
          </a:p>
          <a:p>
            <a:r>
              <a:rPr lang="en-US" sz="2400" dirty="0"/>
              <a:t>Activity monitor strength is accurate detection of heats without labor</a:t>
            </a:r>
          </a:p>
          <a:p>
            <a:r>
              <a:rPr lang="en-US" sz="2400" dirty="0"/>
              <a:t>My preference is to use synchronization for 1</a:t>
            </a:r>
            <a:r>
              <a:rPr lang="en-US" sz="2400" baseline="30000" dirty="0"/>
              <a:t>st</a:t>
            </a:r>
            <a:r>
              <a:rPr lang="en-US" sz="2400" dirty="0"/>
              <a:t> AI, and re-synchronization after pregnancy checks if no heat detected earlier</a:t>
            </a:r>
          </a:p>
          <a:p>
            <a:r>
              <a:rPr lang="en-US" sz="2400" dirty="0"/>
              <a:t>Activity monitors also enhance management of sick cows, lying time, feeding time, etc.. Cost of the system can be allocated to multiple functions </a:t>
            </a:r>
          </a:p>
        </p:txBody>
      </p:sp>
    </p:spTree>
    <p:extLst>
      <p:ext uri="{BB962C8B-B14F-4D97-AF65-F5344CB8AC3E}">
        <p14:creationId xmlns:p14="http://schemas.microsoft.com/office/powerpoint/2010/main" val="38642090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7ADCB-7228-B09E-9F6F-9CC481D98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Synchronization vs Activity Collars</a:t>
            </a:r>
            <a:br>
              <a:rPr lang="en-US" sz="3600" dirty="0"/>
            </a:br>
            <a:r>
              <a:rPr lang="en-US" sz="3600" dirty="0"/>
              <a:t>Days to First Bred – Survival Curve</a:t>
            </a:r>
          </a:p>
        </p:txBody>
      </p:sp>
      <p:pic>
        <p:nvPicPr>
          <p:cNvPr id="4" name="Chart Placeholder 3">
            <a:extLst>
              <a:ext uri="{FF2B5EF4-FFF2-40B4-BE49-F238E27FC236}">
                <a16:creationId xmlns:a16="http://schemas.microsoft.com/office/drawing/2014/main" id="{2577D57D-380B-A329-04E4-12A83807A7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14002" y="1690688"/>
            <a:ext cx="6999297" cy="401146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C90D28F-609B-3F8D-17D7-A1EC3AC24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5107" y="2020833"/>
            <a:ext cx="4441005" cy="4719013"/>
          </a:xfrm>
        </p:spPr>
        <p:txBody>
          <a:bodyPr/>
          <a:lstStyle/>
          <a:p>
            <a:r>
              <a:rPr lang="en-US" sz="2400" dirty="0"/>
              <a:t>VWP=50 days</a:t>
            </a:r>
          </a:p>
          <a:p>
            <a:r>
              <a:rPr lang="en-US" sz="2400" dirty="0" err="1"/>
              <a:t>Presynch-Ovsynch</a:t>
            </a:r>
            <a:r>
              <a:rPr lang="en-US" sz="2400" dirty="0"/>
              <a:t> Group</a:t>
            </a:r>
          </a:p>
          <a:p>
            <a:pPr lvl="1"/>
            <a:r>
              <a:rPr lang="en-US" sz="2200" dirty="0"/>
              <a:t>No collars</a:t>
            </a:r>
          </a:p>
          <a:p>
            <a:pPr lvl="1"/>
            <a:r>
              <a:rPr lang="en-US" sz="2200" dirty="0"/>
              <a:t>2</a:t>
            </a:r>
            <a:r>
              <a:rPr lang="en-US" sz="2200" baseline="30000" dirty="0"/>
              <a:t>nd</a:t>
            </a:r>
            <a:r>
              <a:rPr lang="en-US" sz="2200" dirty="0"/>
              <a:t> PGF – breed on visual heat</a:t>
            </a:r>
          </a:p>
          <a:p>
            <a:pPr lvl="1"/>
            <a:r>
              <a:rPr lang="en-US" sz="2200" dirty="0"/>
              <a:t>TAI complete at 84 DIM</a:t>
            </a:r>
          </a:p>
          <a:p>
            <a:r>
              <a:rPr lang="en-US" sz="2400" dirty="0"/>
              <a:t>Activity Collar Group</a:t>
            </a:r>
          </a:p>
          <a:p>
            <a:pPr lvl="1"/>
            <a:r>
              <a:rPr lang="en-US" sz="2200" dirty="0"/>
              <a:t>Breed on activity or visual heat</a:t>
            </a:r>
          </a:p>
          <a:p>
            <a:pPr lvl="1"/>
            <a:r>
              <a:rPr lang="en-US" sz="2200" dirty="0"/>
              <a:t>No shots</a:t>
            </a:r>
          </a:p>
          <a:p>
            <a:r>
              <a:rPr lang="en-US" sz="2400" dirty="0"/>
              <a:t>Trial ended about 110 DIM</a:t>
            </a:r>
          </a:p>
          <a:p>
            <a:r>
              <a:rPr lang="en-US" sz="2400" dirty="0"/>
              <a:t>Activity Group – 15% not bred by 100 DIM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2798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CE2092-A2A6-35B2-263E-5F857B88A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890"/>
            <a:ext cx="10515600" cy="795855"/>
          </a:xfrm>
        </p:spPr>
        <p:txBody>
          <a:bodyPr/>
          <a:lstStyle/>
          <a:p>
            <a:r>
              <a:rPr lang="en-US" dirty="0"/>
              <a:t>Pregnancy Rate by 21-d Breeding Cycle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1A86A2E-1C0B-4984-50AC-C960EB779F48}"/>
              </a:ext>
            </a:extLst>
          </p:cNvPr>
          <p:cNvSpPr txBox="1">
            <a:spLocks/>
          </p:cNvSpPr>
          <p:nvPr/>
        </p:nvSpPr>
        <p:spPr bwMode="auto">
          <a:xfrm>
            <a:off x="8239874" y="1376737"/>
            <a:ext cx="3756918" cy="520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400" dirty="0"/>
              <a:t>Trial Ends 113 DIM</a:t>
            </a:r>
          </a:p>
          <a:p>
            <a:pPr eaLnBrk="1" hangingPunct="1"/>
            <a:r>
              <a:rPr lang="en-US" sz="2400" dirty="0"/>
              <a:t>% Pregnant at 113 DIM</a:t>
            </a:r>
          </a:p>
          <a:p>
            <a:pPr lvl="1" eaLnBrk="1" hangingPunct="1"/>
            <a:r>
              <a:rPr lang="en-US" dirty="0"/>
              <a:t>Activity 68%</a:t>
            </a:r>
          </a:p>
          <a:p>
            <a:pPr lvl="1" eaLnBrk="1" hangingPunct="1"/>
            <a:r>
              <a:rPr lang="en-US" dirty="0" err="1"/>
              <a:t>Ovsynch</a:t>
            </a:r>
            <a:r>
              <a:rPr lang="en-US" dirty="0"/>
              <a:t> 77%</a:t>
            </a:r>
          </a:p>
          <a:p>
            <a:pPr eaLnBrk="1" hangingPunct="1"/>
            <a:r>
              <a:rPr lang="en-US" sz="2400" dirty="0"/>
              <a:t>21-d PR to 113 DIM</a:t>
            </a:r>
          </a:p>
          <a:p>
            <a:pPr lvl="1" eaLnBrk="1" hangingPunct="1"/>
            <a:r>
              <a:rPr lang="en-US" dirty="0"/>
              <a:t>Activity 28%</a:t>
            </a:r>
          </a:p>
          <a:p>
            <a:pPr lvl="1" eaLnBrk="1" hangingPunct="1"/>
            <a:r>
              <a:rPr lang="en-US" dirty="0" err="1"/>
              <a:t>Ovsynch</a:t>
            </a:r>
            <a:r>
              <a:rPr lang="en-US" dirty="0"/>
              <a:t> </a:t>
            </a:r>
            <a:r>
              <a:rPr lang="en-US"/>
              <a:t>33%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AB54CA-0E32-CD43-E880-BDEBD84F2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30" y="1376737"/>
            <a:ext cx="7963632" cy="511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274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7D9A1B-8B1C-20C2-0B81-1984EC21D31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1969" b="40648"/>
          <a:stretch/>
        </p:blipFill>
        <p:spPr>
          <a:xfrm>
            <a:off x="0" y="499835"/>
            <a:ext cx="7217544" cy="3188587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575CFE-F1A5-81C4-0CCD-7D1AF6063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7602" y="210618"/>
            <a:ext cx="4693744" cy="3436709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1" dirty="0" err="1"/>
              <a:t>Ovsynch</a:t>
            </a:r>
            <a:r>
              <a:rPr lang="en-US" sz="2400" b="1" i="1" dirty="0"/>
              <a:t>-TAI Protocol</a:t>
            </a:r>
          </a:p>
          <a:p>
            <a:r>
              <a:rPr lang="en-US" sz="2400" dirty="0"/>
              <a:t>Effective tool for increasing insemination rate – all cows get bred </a:t>
            </a:r>
          </a:p>
          <a:p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GnRH on random day of cycle </a:t>
            </a:r>
          </a:p>
          <a:p>
            <a:r>
              <a:rPr lang="en-US" sz="2400" dirty="0"/>
              <a:t>%P/AI no improvement over estrus detection and AI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8DC6B394-3068-A3BB-30D6-4FD316BF72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9431" b="11586"/>
          <a:stretch/>
        </p:blipFill>
        <p:spPr>
          <a:xfrm>
            <a:off x="0" y="4356243"/>
            <a:ext cx="7332638" cy="1636159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6F007DE5-3459-FE22-2232-4659DDB56CA9}"/>
              </a:ext>
            </a:extLst>
          </p:cNvPr>
          <p:cNvSpPr txBox="1">
            <a:spLocks/>
          </p:cNvSpPr>
          <p:nvPr/>
        </p:nvSpPr>
        <p:spPr>
          <a:xfrm>
            <a:off x="7317602" y="3688422"/>
            <a:ext cx="4693744" cy="3015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i="1" dirty="0"/>
              <a:t>Fertility programs</a:t>
            </a:r>
          </a:p>
          <a:p>
            <a:r>
              <a:rPr lang="en-US" sz="2400" dirty="0"/>
              <a:t>Rely on </a:t>
            </a:r>
            <a:r>
              <a:rPr lang="en-US" sz="2400" dirty="0" err="1"/>
              <a:t>Presynchronization</a:t>
            </a:r>
            <a:r>
              <a:rPr lang="en-US" sz="2400" dirty="0"/>
              <a:t> before start </a:t>
            </a:r>
            <a:r>
              <a:rPr lang="en-US" sz="2400" dirty="0" err="1"/>
              <a:t>Ovsynch</a:t>
            </a:r>
            <a:r>
              <a:rPr lang="en-US" sz="2400" dirty="0"/>
              <a:t> at day 6-7 of cycle</a:t>
            </a:r>
          </a:p>
          <a:p>
            <a:pPr lvl="1"/>
            <a:r>
              <a:rPr lang="en-US" sz="2000" dirty="0"/>
              <a:t>Optimal outcomes for fertility</a:t>
            </a:r>
          </a:p>
          <a:p>
            <a:pPr lvl="1"/>
            <a:r>
              <a:rPr lang="en-US" sz="2000" dirty="0"/>
              <a:t>Higher %P/AI</a:t>
            </a:r>
          </a:p>
          <a:p>
            <a:pPr lvl="1"/>
            <a:r>
              <a:rPr lang="en-US" sz="2000" dirty="0"/>
              <a:t>Fewer twins</a:t>
            </a:r>
          </a:p>
          <a:p>
            <a:pPr lvl="1"/>
            <a:r>
              <a:rPr lang="en-US" sz="2000" dirty="0"/>
              <a:t>Less pregnancy loss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41681D-BC1A-9059-33B0-10EC0DA3F615}"/>
              </a:ext>
            </a:extLst>
          </p:cNvPr>
          <p:cNvSpPr txBox="1"/>
          <p:nvPr/>
        </p:nvSpPr>
        <p:spPr>
          <a:xfrm>
            <a:off x="287676" y="6472719"/>
            <a:ext cx="4068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Fricke and Wiltbank, JDS, 2022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BF0E6B-AED7-B5BF-CD7A-BE454E39C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58" y="210618"/>
            <a:ext cx="6411076" cy="50047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From </a:t>
            </a:r>
            <a:r>
              <a:rPr lang="en-US" sz="3600" dirty="0" err="1"/>
              <a:t>Ovsynch</a:t>
            </a:r>
            <a:r>
              <a:rPr lang="en-US" sz="3600" dirty="0"/>
              <a:t> to Fertility Program</a:t>
            </a:r>
          </a:p>
        </p:txBody>
      </p:sp>
    </p:spTree>
    <p:extLst>
      <p:ext uri="{BB962C8B-B14F-4D97-AF65-F5344CB8AC3E}">
        <p14:creationId xmlns:p14="http://schemas.microsoft.com/office/powerpoint/2010/main" val="30446445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6F43BC-87C7-4494-9D5F-4CDCC10E1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571"/>
            <a:ext cx="10515600" cy="924560"/>
          </a:xfrm>
        </p:spPr>
        <p:txBody>
          <a:bodyPr>
            <a:normAutofit/>
          </a:bodyPr>
          <a:lstStyle/>
          <a:p>
            <a:r>
              <a:rPr lang="en-US" dirty="0"/>
              <a:t>What is the High Fertility Cycle?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FC34D8A-BBF3-4009-B0FC-26A8D42B6DE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00343230"/>
              </p:ext>
            </p:extLst>
          </p:nvPr>
        </p:nvGraphicFramePr>
        <p:xfrm>
          <a:off x="72622" y="1290320"/>
          <a:ext cx="7686040" cy="522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98E4E5-B015-4EF4-942A-0B25C100A3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04597" y="661405"/>
            <a:ext cx="4387403" cy="5137385"/>
          </a:xfrm>
        </p:spPr>
        <p:txBody>
          <a:bodyPr>
            <a:normAutofit/>
          </a:bodyPr>
          <a:lstStyle/>
          <a:p>
            <a:r>
              <a:rPr lang="en-US" dirty="0"/>
              <a:t>An observation that fresh cows (21-30 DIM) with no loss of body condition have high fertility</a:t>
            </a:r>
          </a:p>
          <a:p>
            <a:r>
              <a:rPr lang="en-US" dirty="0"/>
              <a:t>Cows bred on time do not gain condition before dry and lose less after calving</a:t>
            </a:r>
          </a:p>
          <a:p>
            <a:r>
              <a:rPr lang="en-US" dirty="0"/>
              <a:t>This cycle repeats and reinforces 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1BF3C6-A996-4504-9AD8-F287E224405B}"/>
              </a:ext>
            </a:extLst>
          </p:cNvPr>
          <p:cNvSpPr txBox="1"/>
          <p:nvPr/>
        </p:nvSpPr>
        <p:spPr>
          <a:xfrm>
            <a:off x="7264400" y="6350000"/>
            <a:ext cx="469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Fricke, AABP 2020; Middleton, JDS 2019</a:t>
            </a:r>
          </a:p>
        </p:txBody>
      </p:sp>
    </p:spTree>
    <p:extLst>
      <p:ext uri="{BB962C8B-B14F-4D97-AF65-F5344CB8AC3E}">
        <p14:creationId xmlns:p14="http://schemas.microsoft.com/office/powerpoint/2010/main" val="41066657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69831-A1EE-4B05-817A-7B76D631F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19"/>
            <a:ext cx="10515600" cy="1026795"/>
          </a:xfrm>
        </p:spPr>
        <p:txBody>
          <a:bodyPr>
            <a:normAutofit/>
          </a:bodyPr>
          <a:lstStyle/>
          <a:p>
            <a:r>
              <a:rPr lang="en-US" dirty="0"/>
              <a:t>Reduce loss of body condition 0-30 DIM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5AFDD-95C9-40A7-8810-9CFE4EB3B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19" y="1493520"/>
            <a:ext cx="4819951" cy="5171440"/>
          </a:xfrm>
        </p:spPr>
        <p:txBody>
          <a:bodyPr/>
          <a:lstStyle/>
          <a:p>
            <a:r>
              <a:rPr lang="en-US" dirty="0"/>
              <a:t>Tendency for cows to gain condition if days open &gt;130</a:t>
            </a:r>
          </a:p>
          <a:p>
            <a:r>
              <a:rPr lang="en-US" dirty="0"/>
              <a:t>Tendency for cows with BCS &gt;3.0 at calving to lose condition by 30 DIM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7AA493FD-E716-4AA2-A641-B497A567253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99935055"/>
              </p:ext>
            </p:extLst>
          </p:nvPr>
        </p:nvGraphicFramePr>
        <p:xfrm>
          <a:off x="6167120" y="1571625"/>
          <a:ext cx="5725160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20041B2-4087-CE28-E7B5-B026734AD084}"/>
              </a:ext>
            </a:extLst>
          </p:cNvPr>
          <p:cNvSpPr txBox="1"/>
          <p:nvPr/>
        </p:nvSpPr>
        <p:spPr>
          <a:xfrm>
            <a:off x="1007979" y="6443415"/>
            <a:ext cx="469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Fricke, AABP 2020; Middleton, JDS 2019</a:t>
            </a:r>
          </a:p>
        </p:txBody>
      </p:sp>
    </p:spTree>
    <p:extLst>
      <p:ext uri="{BB962C8B-B14F-4D97-AF65-F5344CB8AC3E}">
        <p14:creationId xmlns:p14="http://schemas.microsoft.com/office/powerpoint/2010/main" val="39777453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74D484-8326-472A-B384-32D540595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37948"/>
            <a:ext cx="113538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Ideal body condition for dry cows and at calving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964640-D1DC-4FB1-A546-89C2522938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0422" y="1558773"/>
            <a:ext cx="5970652" cy="4842027"/>
          </a:xfrm>
        </p:spPr>
        <p:txBody>
          <a:bodyPr>
            <a:normAutofit/>
          </a:bodyPr>
          <a:lstStyle/>
          <a:p>
            <a:r>
              <a:rPr lang="en-US" dirty="0"/>
              <a:t>Previous recommendations were BCS= 3.25-3.75 for dry cows</a:t>
            </a:r>
          </a:p>
          <a:p>
            <a:r>
              <a:rPr lang="en-US" dirty="0"/>
              <a:t>Now, condition should be less than 3.25 </a:t>
            </a:r>
          </a:p>
          <a:p>
            <a:pPr lvl="1"/>
            <a:r>
              <a:rPr lang="en-US" dirty="0"/>
              <a:t>U-shape is a sign of over conditioning</a:t>
            </a:r>
          </a:p>
          <a:p>
            <a:r>
              <a:rPr lang="en-US" dirty="0"/>
              <a:t>Long calving intervals make this target difficult</a:t>
            </a:r>
          </a:p>
          <a:p>
            <a:r>
              <a:rPr lang="en-US" dirty="0"/>
              <a:t>New genetics may play a role in metabolic responses to body condition</a:t>
            </a:r>
          </a:p>
          <a:p>
            <a:pPr marL="0" indent="0">
              <a:buNone/>
            </a:pPr>
            <a:endParaRPr lang="en-US" altLang="zh-CN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9AF8C8C-F589-4AD3-927C-9AB37AEEFC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51336" y="4069474"/>
            <a:ext cx="5239116" cy="2608866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5AC49555-64B3-4D56-98F7-8EEAC5562FB4}"/>
              </a:ext>
            </a:extLst>
          </p:cNvPr>
          <p:cNvSpPr txBox="1">
            <a:spLocks/>
          </p:cNvSpPr>
          <p:nvPr/>
        </p:nvSpPr>
        <p:spPr>
          <a:xfrm>
            <a:off x="6019800" y="2070256"/>
            <a:ext cx="4201160" cy="274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6CE046-1AFD-4437-953A-F5C068AE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336" y="1250651"/>
            <a:ext cx="5217732" cy="26088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47AC94-C836-45D7-A320-587C84783BF2}"/>
              </a:ext>
            </a:extLst>
          </p:cNvPr>
          <p:cNvSpPr txBox="1"/>
          <p:nvPr/>
        </p:nvSpPr>
        <p:spPr>
          <a:xfrm>
            <a:off x="7544766" y="1683890"/>
            <a:ext cx="238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BCS ≤ 3.0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7C1248-9056-49FB-9B27-F4D9C9FE239A}"/>
              </a:ext>
            </a:extLst>
          </p:cNvPr>
          <p:cNvSpPr txBox="1"/>
          <p:nvPr/>
        </p:nvSpPr>
        <p:spPr>
          <a:xfrm>
            <a:off x="7544766" y="4162889"/>
            <a:ext cx="238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BCS ≥ 3.25</a:t>
            </a:r>
          </a:p>
        </p:txBody>
      </p:sp>
    </p:spTree>
    <p:extLst>
      <p:ext uri="{BB962C8B-B14F-4D97-AF65-F5344CB8AC3E}">
        <p14:creationId xmlns:p14="http://schemas.microsoft.com/office/powerpoint/2010/main" val="39471293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426BF8-A18C-4421-A8FC-CEBAB720C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80" y="65922"/>
            <a:ext cx="1141984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Pregnancy after 130 DIM results in higher BCS at calving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97AA7E-DB49-4538-8F00-6DC89AA82E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7959" y="1433636"/>
            <a:ext cx="4805281" cy="5015389"/>
          </a:xfrm>
        </p:spPr>
        <p:txBody>
          <a:bodyPr>
            <a:normAutofit/>
          </a:bodyPr>
          <a:lstStyle/>
          <a:p>
            <a:r>
              <a:rPr lang="en-US" dirty="0"/>
              <a:t>Longer calving intervals result in weight gain as cows spend more time in low production or dry</a:t>
            </a:r>
          </a:p>
          <a:p>
            <a:r>
              <a:rPr lang="en-US" dirty="0"/>
              <a:t>By 438 day CINT (158 DOPN) the average body condition is already ≥3.1</a:t>
            </a:r>
          </a:p>
          <a:p>
            <a:r>
              <a:rPr lang="en-US" dirty="0"/>
              <a:t>These cows will be at higher risk for excess weight loss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EBD61C3-58E8-4A73-B489-454479F6AAA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996" y="1981200"/>
            <a:ext cx="6957845" cy="376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F6D7A1-3ABD-4571-9EEF-9842B500C222}"/>
              </a:ext>
            </a:extLst>
          </p:cNvPr>
          <p:cNvCxnSpPr>
            <a:cxnSpLocks/>
          </p:cNvCxnSpPr>
          <p:nvPr/>
        </p:nvCxnSpPr>
        <p:spPr>
          <a:xfrm>
            <a:off x="5974785" y="3669358"/>
            <a:ext cx="59226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C298269-A5D6-44EB-B281-415B35D94D8E}"/>
              </a:ext>
            </a:extLst>
          </p:cNvPr>
          <p:cNvSpPr txBox="1"/>
          <p:nvPr/>
        </p:nvSpPr>
        <p:spPr>
          <a:xfrm>
            <a:off x="6561105" y="2708862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130 DOPN = 410 day CINT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E6D5C5E3-36D2-482D-BD6A-B70C3C419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6260" y="6426058"/>
            <a:ext cx="41529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i="1" dirty="0">
                <a:solidFill>
                  <a:schemeClr val="tx1"/>
                </a:solidFill>
              </a:rPr>
              <a:t>Middleton, Journal of Dairy Science</a:t>
            </a:r>
            <a:r>
              <a:rPr lang="en-US" altLang="en-US" sz="900" dirty="0">
                <a:solidFill>
                  <a:schemeClr val="tx1"/>
                </a:solidFill>
              </a:rPr>
              <a:t> 2019  </a:t>
            </a:r>
          </a:p>
        </p:txBody>
      </p:sp>
    </p:spTree>
    <p:extLst>
      <p:ext uri="{BB962C8B-B14F-4D97-AF65-F5344CB8AC3E}">
        <p14:creationId xmlns:p14="http://schemas.microsoft.com/office/powerpoint/2010/main" val="1839786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C81F54D-6734-5DB4-565D-7A52B260C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35" y="140504"/>
            <a:ext cx="7457488" cy="1093806"/>
          </a:xfrm>
        </p:spPr>
        <p:txBody>
          <a:bodyPr>
            <a:normAutofit/>
          </a:bodyPr>
          <a:lstStyle/>
          <a:p>
            <a:r>
              <a:rPr lang="en-US" sz="3600" dirty="0"/>
              <a:t>What is 21-Day Pregnancy Rate (PR)?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78D7756-F644-4345-DADB-DF5CF828C1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735" y="1335642"/>
            <a:ext cx="7155095" cy="5549256"/>
          </a:xfrm>
        </p:spPr>
        <p:txBody>
          <a:bodyPr>
            <a:normAutofit/>
          </a:bodyPr>
          <a:lstStyle/>
          <a:p>
            <a:r>
              <a:rPr lang="en-US" sz="2200" dirty="0"/>
              <a:t>Measures the success at getting cows pregnant over time</a:t>
            </a:r>
          </a:p>
          <a:p>
            <a:r>
              <a:rPr lang="en-US" sz="2200" dirty="0"/>
              <a:t>Real-time feedback every 21 days</a:t>
            </a:r>
          </a:p>
          <a:p>
            <a:r>
              <a:rPr lang="en-US" sz="2200" dirty="0"/>
              <a:t>Only measures cows eligible to be bred (after voluntary waiting period and excludes cows to be culled)</a:t>
            </a:r>
          </a:p>
          <a:p>
            <a:r>
              <a:rPr lang="en-US" sz="2200" dirty="0"/>
              <a:t>21-day period is based on one heat cycle, or one breeding opportunity per period – % of eligible cows pregnant in 21 days</a:t>
            </a:r>
          </a:p>
          <a:p>
            <a:r>
              <a:rPr lang="en-US" sz="2200" dirty="0"/>
              <a:t>Assesses insemination rates (IR) and conception rate (or P/AI) in one metric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83428B-285B-4C9B-5162-361C340F72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48417" y="297951"/>
            <a:ext cx="4323558" cy="540240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BC94AB-CB37-B300-E0A0-B59249830D28}"/>
              </a:ext>
            </a:extLst>
          </p:cNvPr>
          <p:cNvSpPr/>
          <p:nvPr/>
        </p:nvSpPr>
        <p:spPr>
          <a:xfrm>
            <a:off x="9637160" y="575353"/>
            <a:ext cx="359595" cy="5116530"/>
          </a:xfrm>
          <a:prstGeom prst="rect">
            <a:avLst/>
          </a:prstGeom>
          <a:solidFill>
            <a:srgbClr val="FF0000">
              <a:alpha val="37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E17F9B-FB0C-285D-88D1-939CA88A0B0E}"/>
              </a:ext>
            </a:extLst>
          </p:cNvPr>
          <p:cNvSpPr/>
          <p:nvPr/>
        </p:nvSpPr>
        <p:spPr>
          <a:xfrm>
            <a:off x="11094378" y="575353"/>
            <a:ext cx="359595" cy="5116530"/>
          </a:xfrm>
          <a:prstGeom prst="rect">
            <a:avLst/>
          </a:prstGeom>
          <a:solidFill>
            <a:srgbClr val="00B050">
              <a:alpha val="37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85769D7-258B-FE85-FD1F-14FC4922C077}"/>
              </a:ext>
            </a:extLst>
          </p:cNvPr>
          <p:cNvSpPr txBox="1">
            <a:spLocks/>
          </p:cNvSpPr>
          <p:nvPr/>
        </p:nvSpPr>
        <p:spPr>
          <a:xfrm>
            <a:off x="7648417" y="5865446"/>
            <a:ext cx="4010611" cy="8344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IR </a:t>
            </a:r>
            <a:r>
              <a:rPr lang="en-US" dirty="0">
                <a:highlight>
                  <a:srgbClr val="FF0000"/>
                </a:highlight>
              </a:rPr>
              <a:t>(red) </a:t>
            </a:r>
            <a:r>
              <a:rPr lang="en-US" dirty="0"/>
              <a:t>= 58%</a:t>
            </a:r>
          </a:p>
          <a:p>
            <a:r>
              <a:rPr lang="en-US" dirty="0"/>
              <a:t>PR </a:t>
            </a:r>
            <a:r>
              <a:rPr lang="en-US" dirty="0">
                <a:highlight>
                  <a:srgbClr val="008000"/>
                </a:highlight>
              </a:rPr>
              <a:t>(green) </a:t>
            </a:r>
            <a:r>
              <a:rPr lang="en-US" dirty="0"/>
              <a:t>= 22%</a:t>
            </a:r>
          </a:p>
        </p:txBody>
      </p:sp>
    </p:spTree>
    <p:extLst>
      <p:ext uri="{BB962C8B-B14F-4D97-AF65-F5344CB8AC3E}">
        <p14:creationId xmlns:p14="http://schemas.microsoft.com/office/powerpoint/2010/main" val="4801383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90286-45F4-4B42-B057-6468E6F9F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04" y="130317"/>
            <a:ext cx="11750992" cy="1325563"/>
          </a:xfrm>
        </p:spPr>
        <p:txBody>
          <a:bodyPr>
            <a:normAutofit/>
          </a:bodyPr>
          <a:lstStyle/>
          <a:p>
            <a:r>
              <a:rPr lang="en-US" sz="4000" dirty="0"/>
              <a:t>BCS loss by 30 DIM is greater in cows with high DOPN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1BCA4-D37E-4436-862C-A393EAB694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305" y="1455880"/>
            <a:ext cx="5252190" cy="4798695"/>
          </a:xfrm>
        </p:spPr>
        <p:txBody>
          <a:bodyPr>
            <a:normAutofit/>
          </a:bodyPr>
          <a:lstStyle/>
          <a:p>
            <a:r>
              <a:rPr lang="en-US" dirty="0"/>
              <a:t>Cows with PDOPN &lt;130 were 75% more likely to maintain or gain body condition at 30 DIM the following lactation </a:t>
            </a:r>
          </a:p>
          <a:p>
            <a:r>
              <a:rPr lang="en-US" dirty="0"/>
              <a:t>28% for PDOPN &lt;130 compared to 16% for PDOPN ≥130</a:t>
            </a:r>
          </a:p>
          <a:p>
            <a:r>
              <a:rPr lang="en-US" dirty="0"/>
              <a:t>This is a statistically significant reduction in body condition loss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50C8BAF-A794-4579-832D-86596E8BD54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495" y="2275839"/>
            <a:ext cx="6557697" cy="354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4CF3586-8455-4C57-A3EE-790E354678B7}"/>
              </a:ext>
            </a:extLst>
          </p:cNvPr>
          <p:cNvCxnSpPr>
            <a:cxnSpLocks/>
          </p:cNvCxnSpPr>
          <p:nvPr/>
        </p:nvCxnSpPr>
        <p:spPr>
          <a:xfrm>
            <a:off x="6210500" y="3893678"/>
            <a:ext cx="56847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1DC3C3B-3D02-4838-89DA-3924DE9C323A}"/>
              </a:ext>
            </a:extLst>
          </p:cNvPr>
          <p:cNvSpPr txBox="1"/>
          <p:nvPr/>
        </p:nvSpPr>
        <p:spPr>
          <a:xfrm>
            <a:off x="7759985" y="2723436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130 DOPN = 410 day CINT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B299FCF1-2DD1-422D-A1DA-94B992885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6260" y="6426058"/>
            <a:ext cx="41529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i="1" dirty="0">
                <a:solidFill>
                  <a:schemeClr val="tx1"/>
                </a:solidFill>
              </a:rPr>
              <a:t>Middleton, Journal of Dairy Science</a:t>
            </a:r>
            <a:r>
              <a:rPr lang="en-US" altLang="en-US" sz="900" dirty="0">
                <a:solidFill>
                  <a:schemeClr val="tx1"/>
                </a:solidFill>
              </a:rPr>
              <a:t> 2019  </a:t>
            </a:r>
          </a:p>
        </p:txBody>
      </p:sp>
    </p:spTree>
    <p:extLst>
      <p:ext uri="{BB962C8B-B14F-4D97-AF65-F5344CB8AC3E}">
        <p14:creationId xmlns:p14="http://schemas.microsoft.com/office/powerpoint/2010/main" val="24061018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69831-A1EE-4B05-817A-7B76D631F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6795"/>
          </a:xfrm>
        </p:spPr>
        <p:txBody>
          <a:bodyPr>
            <a:normAutofit fontScale="90000"/>
          </a:bodyPr>
          <a:lstStyle/>
          <a:p>
            <a:r>
              <a:rPr lang="en-US" dirty="0"/>
              <a:t>Body condition loss impact on health</a:t>
            </a:r>
            <a:br>
              <a:rPr lang="en-US" dirty="0"/>
            </a:br>
            <a:r>
              <a:rPr lang="zh-CN" altLang="en-US" dirty="0"/>
              <a:t>体况损失影响健康情况</a:t>
            </a:r>
            <a:endParaRPr lang="en-US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AA493FD-E716-4AA2-A641-B497A567253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60095170"/>
              </p:ext>
            </p:extLst>
          </p:nvPr>
        </p:nvGraphicFramePr>
        <p:xfrm>
          <a:off x="2779977" y="1636020"/>
          <a:ext cx="5725160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901155D-E0E5-6B59-C38A-2FE103D0E1CE}"/>
              </a:ext>
            </a:extLst>
          </p:cNvPr>
          <p:cNvSpPr txBox="1"/>
          <p:nvPr/>
        </p:nvSpPr>
        <p:spPr>
          <a:xfrm>
            <a:off x="0" y="6488668"/>
            <a:ext cx="469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Fricke, AABP 2020; Middleton, JDS 2019</a:t>
            </a:r>
          </a:p>
        </p:txBody>
      </p:sp>
    </p:spTree>
    <p:extLst>
      <p:ext uri="{BB962C8B-B14F-4D97-AF65-F5344CB8AC3E}">
        <p14:creationId xmlns:p14="http://schemas.microsoft.com/office/powerpoint/2010/main" val="16574727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35E5A-12DA-40E8-91B8-A7069BBFD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249214"/>
            <a:ext cx="1195832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Loss of body condition increases health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F8658-B543-4870-93A3-A53C6A64C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8125" y="1825625"/>
            <a:ext cx="5124985" cy="4902058"/>
          </a:xfrm>
        </p:spPr>
        <p:txBody>
          <a:bodyPr>
            <a:normAutofit/>
          </a:bodyPr>
          <a:lstStyle/>
          <a:p>
            <a:r>
              <a:rPr lang="en-US" dirty="0"/>
              <a:t>Loss of body condition by 30 DIM impacts health (Ketosis, DA, RP, Metritis, Dystocia)</a:t>
            </a:r>
          </a:p>
          <a:p>
            <a:r>
              <a:rPr lang="en-US" dirty="0"/>
              <a:t>We already know fat cows are a risk for post-calving disease, and they tend to lose condition more frequently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704E0D8F-E92F-4EA0-8C0D-94EB973FB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6260" y="6426058"/>
            <a:ext cx="41529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i="1" dirty="0">
                <a:solidFill>
                  <a:schemeClr val="tx1"/>
                </a:solidFill>
              </a:rPr>
              <a:t>Middleton, Journal of Dairy Science</a:t>
            </a:r>
            <a:r>
              <a:rPr lang="en-US" altLang="en-US" sz="900" dirty="0">
                <a:solidFill>
                  <a:schemeClr val="tx1"/>
                </a:solidFill>
              </a:rPr>
              <a:t> 2019 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4B2A538-8D77-4027-93C6-DF6C5BD2979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263" y="2208944"/>
            <a:ext cx="6322843" cy="3585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0684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81806C23-42F3-326C-AC86-DA1A50C1FC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8638" y="262758"/>
            <a:ext cx="10515600" cy="828624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Sick Cows Have Delayed Pregnancy – Hospital Events</a:t>
            </a:r>
          </a:p>
        </p:txBody>
      </p:sp>
      <p:pic>
        <p:nvPicPr>
          <p:cNvPr id="14341" name="Content Placeholder 7">
            <a:extLst>
              <a:ext uri="{FF2B5EF4-FFF2-40B4-BE49-F238E27FC236}">
                <a16:creationId xmlns:a16="http://schemas.microsoft.com/office/drawing/2014/main" id="{FBBC0CBF-68EC-6DAE-A85E-CFCE8A63599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43308" y="1093545"/>
            <a:ext cx="3366142" cy="1968743"/>
          </a:xfrm>
        </p:spPr>
      </p:pic>
      <p:sp>
        <p:nvSpPr>
          <p:cNvPr id="14343" name="TextBox 13">
            <a:extLst>
              <a:ext uri="{FF2B5EF4-FFF2-40B4-BE49-F238E27FC236}">
                <a16:creationId xmlns:a16="http://schemas.microsoft.com/office/drawing/2014/main" id="{5B9B26B3-C12B-B360-E78A-817F02321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65" y="6195132"/>
            <a:ext cx="10356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/>
              <a:t>19% of mature cows had at least 1 Hospitalization resulting in 47-day delay in median days open 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FF87E324-A1C2-9086-F5A0-EF9898A7425C}"/>
              </a:ext>
            </a:extLst>
          </p:cNvPr>
          <p:cNvSpPr/>
          <p:nvPr/>
        </p:nvSpPr>
        <p:spPr>
          <a:xfrm>
            <a:off x="10889457" y="1781560"/>
            <a:ext cx="278552" cy="866389"/>
          </a:xfrm>
          <a:prstGeom prst="rightBrac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5" name="TextBox 15">
            <a:extLst>
              <a:ext uri="{FF2B5EF4-FFF2-40B4-BE49-F238E27FC236}">
                <a16:creationId xmlns:a16="http://schemas.microsoft.com/office/drawing/2014/main" id="{708ACD63-C670-7D50-207E-3940748FB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8009" y="2014729"/>
            <a:ext cx="646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70C0"/>
                </a:solidFill>
              </a:rPr>
              <a:t>19%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B69012-CF83-DEE8-024D-53A1FCD216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2373"/>
          <a:stretch/>
        </p:blipFill>
        <p:spPr>
          <a:xfrm>
            <a:off x="192087" y="1595387"/>
            <a:ext cx="8255893" cy="4546020"/>
          </a:xfrm>
          <a:prstGeom prst="rect">
            <a:avLst/>
          </a:prstGeom>
        </p:spPr>
      </p:pic>
      <p:sp>
        <p:nvSpPr>
          <p:cNvPr id="14346" name="Content Placeholder 1">
            <a:extLst>
              <a:ext uri="{FF2B5EF4-FFF2-40B4-BE49-F238E27FC236}">
                <a16:creationId xmlns:a16="http://schemas.microsoft.com/office/drawing/2014/main" id="{4F9E3145-F705-A6AB-98D1-233815C20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3220" y="3200578"/>
            <a:ext cx="3565133" cy="286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200" dirty="0"/>
              <a:t>Median Days Open</a:t>
            </a:r>
          </a:p>
          <a:p>
            <a:pPr lvl="1"/>
            <a:r>
              <a:rPr lang="en-US" altLang="en-US" sz="2200" dirty="0"/>
              <a:t>No Hosp  102 d</a:t>
            </a:r>
          </a:p>
          <a:p>
            <a:pPr lvl="1"/>
            <a:r>
              <a:rPr lang="en-US" altLang="en-US" sz="2200" dirty="0"/>
              <a:t>&gt;0 Hosp   149 d (+47)</a:t>
            </a:r>
          </a:p>
          <a:p>
            <a:r>
              <a:rPr lang="en-US" altLang="en-US" sz="2200" dirty="0"/>
              <a:t>% Preg at 130 d</a:t>
            </a:r>
          </a:p>
          <a:p>
            <a:pPr lvl="1"/>
            <a:r>
              <a:rPr lang="en-US" altLang="en-US" sz="2200" dirty="0"/>
              <a:t>No Hosp 64%</a:t>
            </a:r>
          </a:p>
          <a:p>
            <a:pPr lvl="1"/>
            <a:r>
              <a:rPr lang="en-US" altLang="en-US" sz="2200" dirty="0"/>
              <a:t>&gt;0 Hosp  45% (-19%)</a:t>
            </a:r>
          </a:p>
          <a:p>
            <a:r>
              <a:rPr lang="en-US" sz="2200" dirty="0"/>
              <a:t>PR </a:t>
            </a:r>
            <a:r>
              <a:rPr lang="el-GR" sz="2200" dirty="0"/>
              <a:t>Δ</a:t>
            </a:r>
            <a:r>
              <a:rPr lang="en-US" sz="2200" dirty="0"/>
              <a:t> = -12%</a:t>
            </a: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69831-A1EE-4B05-817A-7B76D631F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1337"/>
            <a:ext cx="10515600" cy="102679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Higher conception rates (%P/AI) for cows with PDOPN&lt;130</a:t>
            </a:r>
            <a:endParaRPr lang="en-US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AA493FD-E716-4AA2-A641-B497A567253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64628815"/>
              </p:ext>
            </p:extLst>
          </p:nvPr>
        </p:nvGraphicFramePr>
        <p:xfrm>
          <a:off x="2251943" y="1255713"/>
          <a:ext cx="5725160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73610C2-4558-D0A2-2F36-59C3D024AE88}"/>
              </a:ext>
            </a:extLst>
          </p:cNvPr>
          <p:cNvSpPr txBox="1"/>
          <p:nvPr/>
        </p:nvSpPr>
        <p:spPr>
          <a:xfrm>
            <a:off x="7264400" y="6350000"/>
            <a:ext cx="469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Fricke, AABP 2020; Middleton, JDS 2019</a:t>
            </a:r>
          </a:p>
        </p:txBody>
      </p:sp>
    </p:spTree>
    <p:extLst>
      <p:ext uri="{BB962C8B-B14F-4D97-AF65-F5344CB8AC3E}">
        <p14:creationId xmlns:p14="http://schemas.microsoft.com/office/powerpoint/2010/main" val="1372295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B8B75-5ADA-E399-645F-375C136FB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743"/>
            <a:ext cx="10515600" cy="986318"/>
          </a:xfrm>
        </p:spPr>
        <p:txBody>
          <a:bodyPr>
            <a:normAutofit/>
          </a:bodyPr>
          <a:lstStyle/>
          <a:p>
            <a:r>
              <a:rPr lang="en-US" sz="3200" dirty="0"/>
              <a:t>Previous Lactation Days Open (PDOPN) Impacts Fertility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2A6CD-B39F-3F74-83E0-C02D1E03E7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6031" y="4386127"/>
            <a:ext cx="11558427" cy="2369130"/>
          </a:xfrm>
        </p:spPr>
        <p:txBody>
          <a:bodyPr/>
          <a:lstStyle/>
          <a:p>
            <a:r>
              <a:rPr lang="en-US" dirty="0"/>
              <a:t>PDOPN – has a profound impact on fertility in the following lactation</a:t>
            </a:r>
          </a:p>
          <a:p>
            <a:r>
              <a:rPr lang="en-US" dirty="0"/>
              <a:t>Cows that become pregnant early carry the advantage to next lactation</a:t>
            </a:r>
          </a:p>
          <a:p>
            <a:r>
              <a:rPr lang="en-US" dirty="0"/>
              <a:t>In this example 28% of cows have PDOPN&gt;130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796DE-D879-6F63-D2EC-97D741E94562}"/>
              </a:ext>
            </a:extLst>
          </p:cNvPr>
          <p:cNvSpPr txBox="1">
            <a:spLocks/>
          </p:cNvSpPr>
          <p:nvPr/>
        </p:nvSpPr>
        <p:spPr>
          <a:xfrm>
            <a:off x="154112" y="1417834"/>
            <a:ext cx="2845942" cy="2753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Median DOPN</a:t>
            </a:r>
          </a:p>
          <a:p>
            <a:pPr lvl="1"/>
            <a:r>
              <a:rPr lang="en-US" dirty="0"/>
              <a:t>≤130 = 97 d</a:t>
            </a:r>
          </a:p>
          <a:p>
            <a:pPr lvl="1"/>
            <a:r>
              <a:rPr lang="en-US" dirty="0"/>
              <a:t>&gt;130 = 118 d</a:t>
            </a:r>
          </a:p>
          <a:p>
            <a:r>
              <a:rPr lang="en-US" dirty="0"/>
              <a:t>PR </a:t>
            </a:r>
            <a:r>
              <a:rPr lang="el-GR" dirty="0"/>
              <a:t>Δ</a:t>
            </a:r>
            <a:r>
              <a:rPr lang="en-US" dirty="0"/>
              <a:t> = 5%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5A65AA2-78DA-172A-12E7-1335DBFAFF4B}"/>
              </a:ext>
            </a:extLst>
          </p:cNvPr>
          <p:cNvCxnSpPr>
            <a:cxnSpLocks/>
          </p:cNvCxnSpPr>
          <p:nvPr/>
        </p:nvCxnSpPr>
        <p:spPr>
          <a:xfrm>
            <a:off x="3852809" y="2702103"/>
            <a:ext cx="2866490" cy="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4B72989-BE09-7C52-E6C2-251F9F408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054" y="1203013"/>
            <a:ext cx="9194279" cy="304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90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69831-A1EE-4B05-817A-7B76D631F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71"/>
            <a:ext cx="10515600" cy="1325563"/>
          </a:xfrm>
        </p:spPr>
        <p:txBody>
          <a:bodyPr/>
          <a:lstStyle/>
          <a:p>
            <a:r>
              <a:rPr lang="en-US" dirty="0"/>
              <a:t>Low embryo quality in cows with weight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5AFDD-95C9-40A7-8810-9CFE4EB3B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276" y="1574777"/>
            <a:ext cx="5401614" cy="4351338"/>
          </a:xfrm>
        </p:spPr>
        <p:txBody>
          <a:bodyPr>
            <a:normAutofit/>
          </a:bodyPr>
          <a:lstStyle/>
          <a:p>
            <a:r>
              <a:rPr lang="en-US" dirty="0"/>
              <a:t>This affects the High Fertility Cycle in two ways</a:t>
            </a:r>
          </a:p>
          <a:p>
            <a:r>
              <a:rPr lang="en-US" dirty="0"/>
              <a:t>Lower %</a:t>
            </a:r>
            <a:r>
              <a:rPr lang="en-US" dirty="0" err="1"/>
              <a:t>Preg</a:t>
            </a:r>
            <a:r>
              <a:rPr lang="en-US" dirty="0"/>
              <a:t>/AI due to early embryonic loss before pregnancy detection</a:t>
            </a:r>
          </a:p>
          <a:p>
            <a:r>
              <a:rPr lang="en-US" dirty="0"/>
              <a:t>Increased loss of diagnosed pregnancies prior to 2</a:t>
            </a:r>
            <a:r>
              <a:rPr lang="en-US" baseline="30000" dirty="0"/>
              <a:t>nd</a:t>
            </a:r>
            <a:r>
              <a:rPr lang="en-US" dirty="0"/>
              <a:t> pregnancy check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7AA493FD-E716-4AA2-A641-B497A567253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20622831"/>
              </p:ext>
            </p:extLst>
          </p:nvPr>
        </p:nvGraphicFramePr>
        <p:xfrm>
          <a:off x="6167120" y="1571625"/>
          <a:ext cx="5725160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68148AB-7D9E-5F31-C9EB-E99D16ABFA1C}"/>
              </a:ext>
            </a:extLst>
          </p:cNvPr>
          <p:cNvSpPr txBox="1"/>
          <p:nvPr/>
        </p:nvSpPr>
        <p:spPr>
          <a:xfrm>
            <a:off x="1084981" y="6308209"/>
            <a:ext cx="469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Fricke, AABP 2020; Middleton, JDS 2019</a:t>
            </a:r>
          </a:p>
        </p:txBody>
      </p:sp>
    </p:spTree>
    <p:extLst>
      <p:ext uri="{BB962C8B-B14F-4D97-AF65-F5344CB8AC3E}">
        <p14:creationId xmlns:p14="http://schemas.microsoft.com/office/powerpoint/2010/main" val="11393486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554F-E052-4D4F-910D-C76E36048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536"/>
            <a:ext cx="10515600" cy="1325563"/>
          </a:xfrm>
        </p:spPr>
        <p:txBody>
          <a:bodyPr/>
          <a:lstStyle/>
          <a:p>
            <a:r>
              <a:rPr lang="en-US" dirty="0"/>
              <a:t>Effect of weight loss on embryo quality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5084CA-A822-42B7-8181-F264D95EC3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239" y="1746607"/>
            <a:ext cx="6126249" cy="443035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BC3952-E55B-4130-95C3-0A61F16AD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2171" y="1478615"/>
            <a:ext cx="5193512" cy="5169597"/>
          </a:xfrm>
        </p:spPr>
        <p:txBody>
          <a:bodyPr>
            <a:normAutofit/>
          </a:bodyPr>
          <a:lstStyle/>
          <a:p>
            <a:r>
              <a:rPr lang="en-US" dirty="0"/>
              <a:t>66 cows were </a:t>
            </a:r>
            <a:r>
              <a:rPr lang="en-US" dirty="0" err="1"/>
              <a:t>superovulated</a:t>
            </a:r>
            <a:r>
              <a:rPr lang="en-US" dirty="0"/>
              <a:t> at 67-73 DIM</a:t>
            </a:r>
          </a:p>
          <a:p>
            <a:r>
              <a:rPr lang="en-US" dirty="0"/>
              <a:t>Cows were sorted into quartiles based on % body weight loss by 21 DIM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quartile gained, 2</a:t>
            </a:r>
            <a:r>
              <a:rPr lang="en-US" baseline="30000" dirty="0"/>
              <a:t>nd</a:t>
            </a:r>
            <a:r>
              <a:rPr lang="en-US" dirty="0"/>
              <a:t> quartile maintained, 3</a:t>
            </a:r>
            <a:r>
              <a:rPr lang="en-US" baseline="30000" dirty="0"/>
              <a:t>rd</a:t>
            </a:r>
            <a:r>
              <a:rPr lang="en-US" dirty="0"/>
              <a:t> quartile lost 3% of weight, 4</a:t>
            </a:r>
            <a:r>
              <a:rPr lang="en-US" baseline="30000" dirty="0"/>
              <a:t>th</a:t>
            </a:r>
            <a:r>
              <a:rPr lang="en-US" dirty="0"/>
              <a:t> quartile lost 7.5%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639AD-5D50-4EB8-846E-BF58904146F9}"/>
              </a:ext>
            </a:extLst>
          </p:cNvPr>
          <p:cNvSpPr txBox="1"/>
          <p:nvPr/>
        </p:nvSpPr>
        <p:spPr>
          <a:xfrm>
            <a:off x="477520" y="6278880"/>
            <a:ext cx="547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Carvalho, JDS 2014</a:t>
            </a:r>
          </a:p>
        </p:txBody>
      </p:sp>
    </p:spTree>
    <p:extLst>
      <p:ext uri="{BB962C8B-B14F-4D97-AF65-F5344CB8AC3E}">
        <p14:creationId xmlns:p14="http://schemas.microsoft.com/office/powerpoint/2010/main" val="18197395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8A93F-68DE-4129-9987-1D5293EEF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"/>
            <a:ext cx="10515600" cy="1107440"/>
          </a:xfrm>
        </p:spPr>
        <p:txBody>
          <a:bodyPr>
            <a:normAutofit/>
          </a:bodyPr>
          <a:lstStyle/>
          <a:p>
            <a:r>
              <a:rPr lang="en-US" dirty="0"/>
              <a:t>Embryo quality by weight loss group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3321D03-8D73-437A-A760-7177C48D91A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038172"/>
              </p:ext>
            </p:extLst>
          </p:nvPr>
        </p:nvGraphicFramePr>
        <p:xfrm>
          <a:off x="152400" y="1289582"/>
          <a:ext cx="8869680" cy="1696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615">
                  <a:extLst>
                    <a:ext uri="{9D8B030D-6E8A-4147-A177-3AD203B41FA5}">
                      <a16:colId xmlns:a16="http://schemas.microsoft.com/office/drawing/2014/main" val="4255048607"/>
                    </a:ext>
                  </a:extLst>
                </a:gridCol>
                <a:gridCol w="1321756">
                  <a:extLst>
                    <a:ext uri="{9D8B030D-6E8A-4147-A177-3AD203B41FA5}">
                      <a16:colId xmlns:a16="http://schemas.microsoft.com/office/drawing/2014/main" val="762954209"/>
                    </a:ext>
                  </a:extLst>
                </a:gridCol>
                <a:gridCol w="1147842">
                  <a:extLst>
                    <a:ext uri="{9D8B030D-6E8A-4147-A177-3AD203B41FA5}">
                      <a16:colId xmlns:a16="http://schemas.microsoft.com/office/drawing/2014/main" val="2164655331"/>
                    </a:ext>
                  </a:extLst>
                </a:gridCol>
                <a:gridCol w="1234798">
                  <a:extLst>
                    <a:ext uri="{9D8B030D-6E8A-4147-A177-3AD203B41FA5}">
                      <a16:colId xmlns:a16="http://schemas.microsoft.com/office/drawing/2014/main" val="3695271484"/>
                    </a:ext>
                  </a:extLst>
                </a:gridCol>
                <a:gridCol w="1295669">
                  <a:extLst>
                    <a:ext uri="{9D8B030D-6E8A-4147-A177-3AD203B41FA5}">
                      <a16:colId xmlns:a16="http://schemas.microsoft.com/office/drawing/2014/main" val="958404945"/>
                    </a:ext>
                  </a:extLst>
                </a:gridCol>
              </a:tblGrid>
              <a:tr h="526787">
                <a:tc>
                  <a:txBody>
                    <a:bodyPr/>
                    <a:lstStyle/>
                    <a:p>
                      <a:r>
                        <a:rPr lang="en-US" dirty="0"/>
                        <a:t>Weight loss Quartile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r>
                        <a:rPr lang="en-US" baseline="30000" dirty="0"/>
                        <a:t>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 </a:t>
                      </a:r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 </a:t>
                      </a:r>
                      <a:r>
                        <a:rPr lang="en-US" dirty="0"/>
                        <a:t>1</a:t>
                      </a:r>
                      <a:r>
                        <a:rPr lang="en-US" baseline="30000" dirty="0"/>
                        <a:t>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616422"/>
                  </a:ext>
                </a:extLst>
              </a:tr>
              <a:tr h="402148">
                <a:tc>
                  <a:txBody>
                    <a:bodyPr/>
                    <a:lstStyle/>
                    <a:p>
                      <a:r>
                        <a:rPr lang="en-US" dirty="0"/>
                        <a:t>% Fertilized</a:t>
                      </a:r>
                      <a:r>
                        <a:rPr lang="zh-CN" alt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00876"/>
                  </a:ext>
                </a:extLst>
              </a:tr>
              <a:tr h="402148">
                <a:tc>
                  <a:txBody>
                    <a:bodyPr/>
                    <a:lstStyle/>
                    <a:p>
                      <a:r>
                        <a:rPr lang="en-US" dirty="0"/>
                        <a:t>%Degenerated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46.9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3775"/>
                  </a:ext>
                </a:extLst>
              </a:tr>
              <a:tr h="300548">
                <a:tc>
                  <a:txBody>
                    <a:bodyPr/>
                    <a:lstStyle/>
                    <a:p>
                      <a:r>
                        <a:rPr lang="en-US" dirty="0"/>
                        <a:t>% Usable (Grade 1+2)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48.4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768960"/>
                  </a:ext>
                </a:extLst>
              </a:tr>
            </a:tbl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6050D-89DC-42B1-B110-066F31860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400" y="3133714"/>
            <a:ext cx="12039600" cy="3190241"/>
          </a:xfrm>
        </p:spPr>
        <p:txBody>
          <a:bodyPr>
            <a:normAutofit/>
          </a:bodyPr>
          <a:lstStyle/>
          <a:p>
            <a:r>
              <a:rPr lang="en-US" dirty="0"/>
              <a:t>All weight groups had equal fertilization rates</a:t>
            </a:r>
          </a:p>
          <a:p>
            <a:r>
              <a:rPr lang="en-US" dirty="0"/>
              <a:t>% Degenerated Embryos significantly higher in 4</a:t>
            </a:r>
            <a:r>
              <a:rPr lang="en-US" baseline="30000" dirty="0"/>
              <a:t>th</a:t>
            </a:r>
            <a:r>
              <a:rPr lang="en-US" dirty="0"/>
              <a:t> quartile (7.5% weight loss)</a:t>
            </a:r>
          </a:p>
          <a:p>
            <a:r>
              <a:rPr lang="en-US" dirty="0"/>
              <a:t>% Usable embryos for freezing or fresh implant significantly lower in 4</a:t>
            </a:r>
            <a:r>
              <a:rPr lang="en-US" baseline="30000" dirty="0"/>
              <a:t>th</a:t>
            </a:r>
            <a:r>
              <a:rPr lang="en-US" dirty="0"/>
              <a:t> quartile</a:t>
            </a:r>
          </a:p>
          <a:p>
            <a:r>
              <a:rPr lang="en-US" dirty="0"/>
              <a:t>Early breeding results will suffer from high embryonic death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35426D-35B3-4A5F-9FC5-1BB872E42F36}"/>
              </a:ext>
            </a:extLst>
          </p:cNvPr>
          <p:cNvSpPr txBox="1"/>
          <p:nvPr/>
        </p:nvSpPr>
        <p:spPr>
          <a:xfrm>
            <a:off x="477520" y="6278880"/>
            <a:ext cx="547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Carvalho, JDS 2014</a:t>
            </a:r>
          </a:p>
        </p:txBody>
      </p:sp>
    </p:spTree>
    <p:extLst>
      <p:ext uri="{BB962C8B-B14F-4D97-AF65-F5344CB8AC3E}">
        <p14:creationId xmlns:p14="http://schemas.microsoft.com/office/powerpoint/2010/main" val="3454003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08D1F-BF6B-3102-A4A2-C62D9BFF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focus on speed of pregnancies?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CBEEA-A327-971C-A92B-CE683E24A1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8706492" cy="4351338"/>
          </a:xfrm>
        </p:spPr>
        <p:txBody>
          <a:bodyPr/>
          <a:lstStyle/>
          <a:p>
            <a:r>
              <a:rPr lang="en-US" dirty="0"/>
              <a:t>Lifetime milk production drops with long lactations</a:t>
            </a:r>
          </a:p>
          <a:p>
            <a:r>
              <a:rPr lang="en-US" dirty="0"/>
              <a:t>Low yields in late lactation are less profitable (maintenance requirements are less diluted)</a:t>
            </a:r>
          </a:p>
          <a:p>
            <a:r>
              <a:rPr lang="en-US" dirty="0"/>
              <a:t>Cost of additional day open after 100 DIM – $4/day</a:t>
            </a:r>
          </a:p>
          <a:p>
            <a:r>
              <a:rPr lang="en-US" dirty="0"/>
              <a:t>Long lactations lead to excess body condition, transition health issues, culling</a:t>
            </a:r>
          </a:p>
          <a:p>
            <a:r>
              <a:rPr lang="en-US" dirty="0"/>
              <a:t>High Fertility Cycle – successful early breeding carries benefits forward to next lactation</a:t>
            </a:r>
          </a:p>
        </p:txBody>
      </p:sp>
    </p:spTree>
    <p:extLst>
      <p:ext uri="{BB962C8B-B14F-4D97-AF65-F5344CB8AC3E}">
        <p14:creationId xmlns:p14="http://schemas.microsoft.com/office/powerpoint/2010/main" val="3984506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A94491-AC54-A3DA-EAEE-2E46AE60D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210"/>
            <a:ext cx="10515600" cy="934948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Graph View of 21-day PR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41190852-A3A5-2F16-7CE2-882A37F49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22" y="2685900"/>
            <a:ext cx="3140970" cy="392472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2568B32-D811-8500-9034-3A6673962FB0}"/>
              </a:ext>
            </a:extLst>
          </p:cNvPr>
          <p:cNvSpPr txBox="1">
            <a:spLocks/>
          </p:cNvSpPr>
          <p:nvPr/>
        </p:nvSpPr>
        <p:spPr>
          <a:xfrm>
            <a:off x="550170" y="1130158"/>
            <a:ext cx="10803630" cy="1469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Graph helps assess trends, strengths, and weaknesses in IR and PR</a:t>
            </a:r>
          </a:p>
          <a:p>
            <a:r>
              <a:rPr lang="en-US" dirty="0"/>
              <a:t>Biggest opportunities for this farm is improve IR, and heat stress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F864CC-C2A4-CE6E-3D4B-A39A86A8CDDB}"/>
              </a:ext>
            </a:extLst>
          </p:cNvPr>
          <p:cNvSpPr/>
          <p:nvPr/>
        </p:nvSpPr>
        <p:spPr>
          <a:xfrm>
            <a:off x="1512611" y="2899089"/>
            <a:ext cx="294275" cy="3711538"/>
          </a:xfrm>
          <a:prstGeom prst="rect">
            <a:avLst/>
          </a:prstGeom>
          <a:solidFill>
            <a:srgbClr val="FF0000">
              <a:alpha val="37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EC6493-58E5-E58E-2C85-C3CD109F7734}"/>
              </a:ext>
            </a:extLst>
          </p:cNvPr>
          <p:cNvSpPr/>
          <p:nvPr/>
        </p:nvSpPr>
        <p:spPr>
          <a:xfrm>
            <a:off x="2566830" y="2899089"/>
            <a:ext cx="294276" cy="3711538"/>
          </a:xfrm>
          <a:prstGeom prst="rect">
            <a:avLst/>
          </a:prstGeom>
          <a:solidFill>
            <a:srgbClr val="00B050">
              <a:alpha val="37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F6FB95-4E91-6D47-4089-21EBD6F24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876" y="2599363"/>
            <a:ext cx="8718502" cy="409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00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91336-2953-6612-0A41-01FABCAD6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57" y="308126"/>
            <a:ext cx="11846103" cy="1325563"/>
          </a:xfrm>
        </p:spPr>
        <p:txBody>
          <a:bodyPr/>
          <a:lstStyle/>
          <a:p>
            <a:r>
              <a:rPr lang="en-US" sz="3600" dirty="0"/>
              <a:t>Non-pregnant Survival Curves:</a:t>
            </a:r>
            <a:r>
              <a:rPr lang="en-US" dirty="0"/>
              <a:t> </a:t>
            </a:r>
            <a:r>
              <a:rPr lang="en-US" sz="2800" dirty="0"/>
              <a:t>A visual tool to assess speed of pregnancy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CCBC5-A369-3EC7-2751-56816B15E5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0658" y="1685942"/>
            <a:ext cx="4658472" cy="4981985"/>
          </a:xfrm>
        </p:spPr>
        <p:txBody>
          <a:bodyPr>
            <a:normAutofit/>
          </a:bodyPr>
          <a:lstStyle/>
          <a:p>
            <a:r>
              <a:rPr lang="en-US" sz="2200" dirty="0"/>
              <a:t>Steepness of curve indicates faster speed of cows becoming pregnant</a:t>
            </a:r>
          </a:p>
          <a:p>
            <a:r>
              <a:rPr lang="en-US" sz="2200" dirty="0"/>
              <a:t>Compare groups to view impact on days open – it will surprise you!</a:t>
            </a:r>
          </a:p>
          <a:p>
            <a:r>
              <a:rPr lang="en-US" sz="2200" dirty="0"/>
              <a:t>Here, impact of RP and mastitis on median DOPN is ~30-40 days</a:t>
            </a:r>
          </a:p>
          <a:p>
            <a:r>
              <a:rPr lang="en-US" sz="2200" dirty="0"/>
              <a:t>Direct relationship to PR</a:t>
            </a:r>
          </a:p>
          <a:p>
            <a:pPr lvl="1"/>
            <a:r>
              <a:rPr lang="en-US" sz="1800" dirty="0"/>
              <a:t>+4 DOPN= -1% PR, so cows with RP or mastitis have 8-10% lower PR than healthy cows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C36661-62AD-88DE-77CA-7B686DBDC7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62246" y="1633689"/>
            <a:ext cx="7344312" cy="2992980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C815D52-847F-5699-C358-1DAC0B4EBC8D}"/>
              </a:ext>
            </a:extLst>
          </p:cNvPr>
          <p:cNvSpPr txBox="1">
            <a:spLocks/>
          </p:cNvSpPr>
          <p:nvPr/>
        </p:nvSpPr>
        <p:spPr>
          <a:xfrm>
            <a:off x="4862246" y="4736386"/>
            <a:ext cx="7329753" cy="2044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X-axis is days open (DOPN)</a:t>
            </a:r>
          </a:p>
          <a:p>
            <a:r>
              <a:rPr lang="en-US" sz="2200" dirty="0"/>
              <a:t>Pregnancies begin at end of Voluntary Waiting Period (~50 d)</a:t>
            </a:r>
          </a:p>
          <a:p>
            <a:r>
              <a:rPr lang="en-US" sz="2200" dirty="0"/>
              <a:t>There are some non-pregnant cows at the curve right tail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BE8D09-932D-CEF5-6A41-641B1FBF874C}"/>
              </a:ext>
            </a:extLst>
          </p:cNvPr>
          <p:cNvCxnSpPr/>
          <p:nvPr/>
        </p:nvCxnSpPr>
        <p:spPr>
          <a:xfrm>
            <a:off x="5527496" y="2845942"/>
            <a:ext cx="2609636" cy="0"/>
          </a:xfrm>
          <a:prstGeom prst="line">
            <a:avLst/>
          </a:prstGeom>
          <a:ln w="254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C34184E-1F66-198C-AE2A-07E53A5677B3}"/>
              </a:ext>
            </a:extLst>
          </p:cNvPr>
          <p:cNvCxnSpPr>
            <a:cxnSpLocks/>
          </p:cNvCxnSpPr>
          <p:nvPr/>
        </p:nvCxnSpPr>
        <p:spPr>
          <a:xfrm flipV="1">
            <a:off x="6450458" y="2853647"/>
            <a:ext cx="0" cy="1194371"/>
          </a:xfrm>
          <a:prstGeom prst="line">
            <a:avLst/>
          </a:prstGeom>
          <a:ln w="254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509542-F100-781F-36F6-C547BC1CC0F1}"/>
              </a:ext>
            </a:extLst>
          </p:cNvPr>
          <p:cNvCxnSpPr>
            <a:cxnSpLocks/>
          </p:cNvCxnSpPr>
          <p:nvPr/>
        </p:nvCxnSpPr>
        <p:spPr>
          <a:xfrm flipV="1">
            <a:off x="7106292" y="2831814"/>
            <a:ext cx="0" cy="1194371"/>
          </a:xfrm>
          <a:prstGeom prst="line">
            <a:avLst/>
          </a:prstGeom>
          <a:ln w="254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92200A-228F-9D2D-DD1A-B2E60DC103AE}"/>
              </a:ext>
            </a:extLst>
          </p:cNvPr>
          <p:cNvCxnSpPr>
            <a:cxnSpLocks/>
          </p:cNvCxnSpPr>
          <p:nvPr/>
        </p:nvCxnSpPr>
        <p:spPr>
          <a:xfrm flipV="1">
            <a:off x="7301501" y="2853646"/>
            <a:ext cx="0" cy="1194371"/>
          </a:xfrm>
          <a:prstGeom prst="line">
            <a:avLst/>
          </a:prstGeom>
          <a:ln w="254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15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38EA980-A166-DD9E-91E5-68C4FF7FB1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0279" y="426770"/>
            <a:ext cx="6687487" cy="1561672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4367FD3-C43B-B4A6-C557-F6DDF0E8D2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73294" y="426769"/>
            <a:ext cx="5158427" cy="4895243"/>
          </a:xfrm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42ECE40-DF73-EB91-44C9-35E5E77B6208}"/>
              </a:ext>
            </a:extLst>
          </p:cNvPr>
          <p:cNvSpPr txBox="1">
            <a:spLocks/>
          </p:cNvSpPr>
          <p:nvPr/>
        </p:nvSpPr>
        <p:spPr>
          <a:xfrm>
            <a:off x="418672" y="2236591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7D88CE9-38C9-61DE-8A71-48A7400A22F1}"/>
              </a:ext>
            </a:extLst>
          </p:cNvPr>
          <p:cNvSpPr txBox="1">
            <a:spLocks/>
          </p:cNvSpPr>
          <p:nvPr/>
        </p:nvSpPr>
        <p:spPr>
          <a:xfrm>
            <a:off x="160279" y="2236591"/>
            <a:ext cx="650764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Breeding Program- 2013/14</a:t>
            </a:r>
          </a:p>
          <a:p>
            <a:pPr lvl="1"/>
            <a:r>
              <a:rPr lang="en-US" sz="2000" dirty="0"/>
              <a:t>50 days VWP</a:t>
            </a:r>
          </a:p>
          <a:p>
            <a:pPr lvl="1"/>
            <a:r>
              <a:rPr lang="en-US" sz="2000" dirty="0" err="1"/>
              <a:t>Presynch-Ovsynch</a:t>
            </a:r>
            <a:r>
              <a:rPr lang="en-US" sz="2000" dirty="0"/>
              <a:t> (two PG, bred on heat after PG2)</a:t>
            </a:r>
          </a:p>
          <a:p>
            <a:pPr lvl="1"/>
            <a:r>
              <a:rPr lang="en-US" sz="2000" dirty="0"/>
              <a:t>Tail chalk and daily heat checks</a:t>
            </a:r>
          </a:p>
          <a:p>
            <a:pPr lvl="1"/>
            <a:r>
              <a:rPr lang="en-US" sz="2000" dirty="0"/>
              <a:t>SCR Activity Collars</a:t>
            </a:r>
          </a:p>
          <a:p>
            <a:pPr lvl="1"/>
            <a:r>
              <a:rPr lang="en-US" sz="2000" dirty="0"/>
              <a:t>Pregnancy check at 34-40 days by palpation</a:t>
            </a:r>
          </a:p>
          <a:p>
            <a:pPr lvl="1"/>
            <a:r>
              <a:rPr lang="en-US" sz="2000" dirty="0"/>
              <a:t>Re-Synch if not pregnant</a:t>
            </a:r>
          </a:p>
          <a:p>
            <a:r>
              <a:rPr lang="en-US" sz="2400" dirty="0"/>
              <a:t>Cow comfort, heat stress management, health protocols, ….</a:t>
            </a:r>
          </a:p>
        </p:txBody>
      </p:sp>
    </p:spTree>
    <p:extLst>
      <p:ext uri="{BB962C8B-B14F-4D97-AF65-F5344CB8AC3E}">
        <p14:creationId xmlns:p14="http://schemas.microsoft.com/office/powerpoint/2010/main" val="1658029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9968B-ACA8-6891-3FD1-5CA348FEF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40726"/>
          </a:xfrm>
        </p:spPr>
        <p:txBody>
          <a:bodyPr>
            <a:normAutofit/>
          </a:bodyPr>
          <a:lstStyle/>
          <a:p>
            <a:r>
              <a:rPr lang="en-US" sz="3600" dirty="0"/>
              <a:t>High Insemination Rates Drive Good Results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7E19290-FBD6-E710-666D-BCFCDD8C07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6422" y="1780510"/>
            <a:ext cx="4084886" cy="477206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1C32900-3F4B-EB92-96D5-6FE9D11C3D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93806" y="1780510"/>
            <a:ext cx="7790232" cy="2904506"/>
          </a:xfr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E56B114-CEAB-E460-A8DA-B4840C49D64D}"/>
              </a:ext>
            </a:extLst>
          </p:cNvPr>
          <p:cNvSpPr txBox="1">
            <a:spLocks/>
          </p:cNvSpPr>
          <p:nvPr/>
        </p:nvSpPr>
        <p:spPr>
          <a:xfrm>
            <a:off x="4541177" y="4859675"/>
            <a:ext cx="7397393" cy="1890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Insemination Rate =69%</a:t>
            </a:r>
          </a:p>
          <a:p>
            <a:r>
              <a:rPr lang="en-US" dirty="0"/>
              <a:t>21-day Pregnancy Rate =36%</a:t>
            </a:r>
          </a:p>
          <a:p>
            <a:r>
              <a:rPr lang="en-US" dirty="0"/>
              <a:t>Pregnancy loss = 12% (364/3060)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80D3B7-B546-0ACC-6F50-91B232E180A5}"/>
              </a:ext>
            </a:extLst>
          </p:cNvPr>
          <p:cNvSpPr txBox="1"/>
          <p:nvPr/>
        </p:nvSpPr>
        <p:spPr>
          <a:xfrm>
            <a:off x="267128" y="6339155"/>
            <a:ext cx="4026678" cy="369332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5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AFB7FAC98366479E17BC2389DC3E79" ma:contentTypeVersion="19" ma:contentTypeDescription="Create a new document." ma:contentTypeScope="" ma:versionID="57ef47bb490c21ff521d6dafad4b7838">
  <xsd:schema xmlns:xsd="http://www.w3.org/2001/XMLSchema" xmlns:xs="http://www.w3.org/2001/XMLSchema" xmlns:p="http://schemas.microsoft.com/office/2006/metadata/properties" xmlns:ns2="1d8f547b-b91a-4802-b159-4a13006d76aa" xmlns:ns3="631ba787-182f-4422-8d7c-0e4fb6d257ae" targetNamespace="http://schemas.microsoft.com/office/2006/metadata/properties" ma:root="true" ma:fieldsID="8c367f56fe6f89eaf9e9e8af80eb02c5" ns2:_="" ns3:_="">
    <xsd:import namespace="1d8f547b-b91a-4802-b159-4a13006d76aa"/>
    <xsd:import namespace="631ba787-182f-4422-8d7c-0e4fb6d257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8f547b-b91a-4802-b159-4a13006d76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fb94bd0-3042-4cf8-aa30-3f21924b22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1ba787-182f-4422-8d7c-0e4fb6d25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2c9e339-4595-479a-8bb5-5275fe0f3be6}" ma:internalName="TaxCatchAll" ma:showField="CatchAllData" ma:web="631ba787-182f-4422-8d7c-0e4fb6d257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8f547b-b91a-4802-b159-4a13006d76aa">
      <Terms xmlns="http://schemas.microsoft.com/office/infopath/2007/PartnerControls"/>
    </lcf76f155ced4ddcb4097134ff3c332f>
    <TaxCatchAll xmlns="631ba787-182f-4422-8d7c-0e4fb6d257ae" xsi:nil="true"/>
  </documentManagement>
</p:properties>
</file>

<file path=customXml/itemProps1.xml><?xml version="1.0" encoding="utf-8"?>
<ds:datastoreItem xmlns:ds="http://schemas.openxmlformats.org/officeDocument/2006/customXml" ds:itemID="{52AC46B3-8BE0-4D44-A578-2B75FFA7B26A}"/>
</file>

<file path=customXml/itemProps2.xml><?xml version="1.0" encoding="utf-8"?>
<ds:datastoreItem xmlns:ds="http://schemas.openxmlformats.org/officeDocument/2006/customXml" ds:itemID="{CA43F247-3BFA-4F51-967F-711E20E3077A}"/>
</file>

<file path=customXml/itemProps3.xml><?xml version="1.0" encoding="utf-8"?>
<ds:datastoreItem xmlns:ds="http://schemas.openxmlformats.org/officeDocument/2006/customXml" ds:itemID="{C9912BF0-0DB4-42BE-A306-5E9B3234F0AD}"/>
</file>

<file path=docProps/app.xml><?xml version="1.0" encoding="utf-8"?>
<Properties xmlns="http://schemas.openxmlformats.org/officeDocument/2006/extended-properties" xmlns:vt="http://schemas.openxmlformats.org/officeDocument/2006/docPropsVTypes">
  <TotalTime>2561</TotalTime>
  <Words>3107</Words>
  <Application>Microsoft Office PowerPoint</Application>
  <PresentationFormat>Widescreen</PresentationFormat>
  <Paragraphs>400</Paragraphs>
  <Slides>48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Office Theme</vt:lpstr>
      <vt:lpstr>Getting Cows Pregnant</vt:lpstr>
      <vt:lpstr>Dairy Reproduction Transformational Technologies</vt:lpstr>
      <vt:lpstr>….Let’s Not Forget Genetics </vt:lpstr>
      <vt:lpstr>What is 21-Day Pregnancy Rate (PR)? </vt:lpstr>
      <vt:lpstr>Why the focus on speed of pregnancies?</vt:lpstr>
      <vt:lpstr>Graph View of 21-day PR</vt:lpstr>
      <vt:lpstr>Non-pregnant Survival Curves: A visual tool to assess speed of pregnancy</vt:lpstr>
      <vt:lpstr>PowerPoint Presentation</vt:lpstr>
      <vt:lpstr>High Insemination Rates Drive Good Results </vt:lpstr>
      <vt:lpstr>Heat Stress </vt:lpstr>
      <vt:lpstr>Pregnancy Rates in Heat Stress </vt:lpstr>
      <vt:lpstr>Calving During Heat Stress</vt:lpstr>
      <vt:lpstr>Heat Stress and Oocyte Damage</vt:lpstr>
      <vt:lpstr>Estrus Synchronization and Timed AI</vt:lpstr>
      <vt:lpstr>Original Ovsynch Program is 30 years old!</vt:lpstr>
      <vt:lpstr>Profound Impact of Ovsynch Compared to traditional heat detection and PGF2α</vt:lpstr>
      <vt:lpstr>Estrus Cycle</vt:lpstr>
      <vt:lpstr>Tools for Estrus Synchronization GnRH, PGF2α and CIDR</vt:lpstr>
      <vt:lpstr>Synchronizing the Estrus Cycle with GnRH and PGF </vt:lpstr>
      <vt:lpstr>Navigating the World of Estrus Synchronization </vt:lpstr>
      <vt:lpstr>Ovsynch or TAI Protocol</vt:lpstr>
      <vt:lpstr>Ovsynch or TAI Protocol – 2nd PGF2α</vt:lpstr>
      <vt:lpstr>Presynchronization Protocols- PreSynch (PGF2α- PGF2α-TAI)</vt:lpstr>
      <vt:lpstr>Presynchronization Protocols- Double Ovsynch</vt:lpstr>
      <vt:lpstr>Presynchronization Protocols:  G-6-G</vt:lpstr>
      <vt:lpstr>Which Presynchronization Protocol to Use? </vt:lpstr>
      <vt:lpstr>Resynchronization After Pregnancy Check- Two Options </vt:lpstr>
      <vt:lpstr>Resynchronization Based on Ovary Structures </vt:lpstr>
      <vt:lpstr>Anestrus and Anovulatory Cows</vt:lpstr>
      <vt:lpstr>Incidence of Anovulatory Cows</vt:lpstr>
      <vt:lpstr>Managing Anovulatory Cows</vt:lpstr>
      <vt:lpstr>Activity Monitors vs Synchronization (mostly opinion)</vt:lpstr>
      <vt:lpstr>Synchronization vs Activity Collars Days to First Bred – Survival Curve</vt:lpstr>
      <vt:lpstr>Pregnancy Rate by 21-d Breeding Cycle</vt:lpstr>
      <vt:lpstr>From Ovsynch to Fertility Program</vt:lpstr>
      <vt:lpstr>What is the High Fertility Cycle?</vt:lpstr>
      <vt:lpstr>Reduce loss of body condition 0-30 DIM</vt:lpstr>
      <vt:lpstr>Ideal body condition for dry cows and at calving</vt:lpstr>
      <vt:lpstr>Pregnancy after 130 DIM results in higher BCS at calving</vt:lpstr>
      <vt:lpstr>BCS loss by 30 DIM is greater in cows with high DOPN</vt:lpstr>
      <vt:lpstr>Body condition loss impact on health 体况损失影响健康情况</vt:lpstr>
      <vt:lpstr>Loss of body condition increases health problems</vt:lpstr>
      <vt:lpstr>Sick Cows Have Delayed Pregnancy – Hospital Events</vt:lpstr>
      <vt:lpstr>Higher conception rates (%P/AI) for cows with PDOPN&lt;130</vt:lpstr>
      <vt:lpstr>Previous Lactation Days Open (PDOPN) Impacts Fertility </vt:lpstr>
      <vt:lpstr>Low embryo quality in cows with weight loss</vt:lpstr>
      <vt:lpstr>Effect of weight loss on embryo quality</vt:lpstr>
      <vt:lpstr>Embryo quality by weight loss group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Todd Meyer</dc:creator>
  <cp:lastModifiedBy>Todd Meyer</cp:lastModifiedBy>
  <cp:revision>54</cp:revision>
  <dcterms:created xsi:type="dcterms:W3CDTF">2025-03-30T21:26:46Z</dcterms:created>
  <dcterms:modified xsi:type="dcterms:W3CDTF">2025-05-18T20:42:22Z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0x0101007EAFB7FAC98366479E17BC2389DC3E79</vt:lpwstr>
  </property>
</Properties>
</file>